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81" r:id="rId2"/>
    <p:sldId id="630" r:id="rId3"/>
    <p:sldId id="631" r:id="rId4"/>
    <p:sldId id="635" r:id="rId5"/>
    <p:sldId id="628" r:id="rId6"/>
    <p:sldId id="632" r:id="rId7"/>
    <p:sldId id="633" r:id="rId8"/>
    <p:sldId id="63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5" autoAdjust="0"/>
    <p:restoredTop sz="88534" autoAdjust="0"/>
  </p:normalViewPr>
  <p:slideViewPr>
    <p:cSldViewPr>
      <p:cViewPr varScale="1">
        <p:scale>
          <a:sx n="107" d="100"/>
          <a:sy n="107" d="100"/>
        </p:scale>
        <p:origin x="102" y="13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16/11/2021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16/11/2021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16/11/2021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16/11/2021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16/11/2021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16/11/2021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16/11/2021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16/11/2021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16/11/2021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16/11/2021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16/11/2021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16/11/2021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16/11/2021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688" y="2130425"/>
            <a:ext cx="8001000" cy="1470025"/>
          </a:xfrm>
        </p:spPr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P1 Chapter 7 :: </a:t>
            </a:r>
            <a:r>
              <a:rPr lang="en-GB" dirty="0"/>
              <a:t>Algebraic Methods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/>
              <a:t>jfrost@tiffin.kingston.sch.uk</a:t>
            </a:r>
          </a:p>
          <a:p>
            <a:r>
              <a:rPr lang="en-GB" sz="2000" b="1" dirty="0"/>
              <a:t>www.drfrostmaths.com</a:t>
            </a:r>
            <a:br>
              <a:rPr lang="en-GB" sz="2000" b="1" dirty="0"/>
            </a:br>
            <a:r>
              <a:rPr lang="en-GB" sz="2000" b="1" dirty="0"/>
              <a:t>@DrFrostMaths</a:t>
            </a:r>
            <a:r>
              <a:rPr lang="en-GB" sz="2000" dirty="0"/>
              <a:t>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Last modified: </a:t>
            </a:r>
            <a:r>
              <a:rPr lang="en-GB" dirty="0" smtClean="0"/>
              <a:t>16</a:t>
            </a:r>
            <a:r>
              <a:rPr lang="en-GB" baseline="30000" dirty="0" smtClean="0"/>
              <a:t>th</a:t>
            </a:r>
            <a:r>
              <a:rPr lang="en-GB" dirty="0" smtClean="0"/>
              <a:t> 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01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>
                  <a:latin typeface="+mj-lt"/>
                </a:rPr>
                <a:t>4</a:t>
              </a:r>
              <a:r>
                <a:rPr lang="en-GB" sz="3200" dirty="0">
                  <a:latin typeface="+mj-lt"/>
                </a:rPr>
                <a:t> :: Proof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511650" y="1527200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 </a:t>
            </a:r>
            <a:r>
              <a:rPr lang="en-GB" sz="2000" b="1" dirty="0"/>
              <a:t>conjecture</a:t>
            </a:r>
            <a:r>
              <a:rPr lang="en-GB" sz="2000" dirty="0"/>
              <a:t> is a mathematical statement that has yet to be proven.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0575" y="893596"/>
            <a:ext cx="2112287" cy="461665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dirty="0"/>
              <a:t>Terminology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31730" y="2099249"/>
                <a:ext cx="6264696" cy="147732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/>
                  <a:t>One famous conjecture is </a:t>
                </a:r>
                <a:r>
                  <a:rPr lang="en-GB" b="1" dirty="0" err="1"/>
                  <a:t>Goldbach’s</a:t>
                </a:r>
                <a:r>
                  <a:rPr lang="en-GB" b="1" dirty="0"/>
                  <a:t> Conjecture</a:t>
                </a:r>
                <a:r>
                  <a:rPr lang="en-GB" dirty="0"/>
                  <a:t>.</a:t>
                </a:r>
              </a:p>
              <a:p>
                <a:r>
                  <a:rPr lang="en-GB" dirty="0"/>
                  <a:t>It states “</a:t>
                </a:r>
                <a:r>
                  <a:rPr lang="en-GB" i="1" dirty="0"/>
                  <a:t>Every even integer greater than 2 can be expressed as the sum of two primes</a:t>
                </a:r>
                <a:r>
                  <a:rPr lang="en-GB" dirty="0"/>
                  <a:t>.”</a:t>
                </a:r>
              </a:p>
              <a:p>
                <a:r>
                  <a:rPr lang="en-GB" dirty="0"/>
                  <a:t>It has been verified up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4×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sup>
                    </m:sSup>
                  </m:oMath>
                </a14:m>
                <a:r>
                  <a:rPr lang="en-GB" dirty="0"/>
                  <a:t> (that’s big!); this provides evidence that it is true, but does not prove it is true!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730" y="2099249"/>
                <a:ext cx="6264696" cy="1477328"/>
              </a:xfrm>
              <a:prstGeom prst="rect">
                <a:avLst/>
              </a:prstGeom>
              <a:blipFill>
                <a:blip r:embed="rId2"/>
                <a:stretch>
                  <a:fillRect l="-581" t="-1215" b="-44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82193" y="3861048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 </a:t>
            </a:r>
            <a:r>
              <a:rPr lang="en-GB" sz="2000" b="1" dirty="0"/>
              <a:t>theorem</a:t>
            </a:r>
            <a:r>
              <a:rPr lang="en-GB" sz="2000" dirty="0"/>
              <a:t> is a mathematical statement that has been proven.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02272" y="4538980"/>
                <a:ext cx="6466071" cy="120032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/>
                  <a:t>One famous misnomer was </a:t>
                </a:r>
                <a:r>
                  <a:rPr lang="en-GB" b="1" dirty="0"/>
                  <a:t>Fermat’s Last Theorem</a:t>
                </a:r>
                <a:r>
                  <a:rPr lang="en-GB" dirty="0"/>
                  <a:t>, which states “</a:t>
                </a:r>
                <a:r>
                  <a:rPr lang="en-GB" i="1" dirty="0"/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is an integer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&gt;2</m:t>
                    </m:r>
                  </m:oMath>
                </a14:m>
                <a:r>
                  <a:rPr lang="en-GB" i="1" dirty="0"/>
                  <a:t>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i="1" dirty="0"/>
                  <a:t> has no non-zero integer solutions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i="1" dirty="0"/>
                  <a:t>.</a:t>
                </a:r>
                <a:r>
                  <a:rPr lang="en-GB" dirty="0"/>
                  <a:t>” It was 300 years until this was proven in 1995. Only then was the ‘Theorem’ in the name then correct!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272" y="4538980"/>
                <a:ext cx="6466071" cy="1200329"/>
              </a:xfrm>
              <a:prstGeom prst="rect">
                <a:avLst/>
              </a:prstGeom>
              <a:blipFill>
                <a:blip r:embed="rId3"/>
                <a:stretch>
                  <a:fillRect l="-563" t="-2000" r="-1127" b="-6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125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Types of Proof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467544" y="2276872"/>
            <a:ext cx="4032448" cy="461665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dirty="0"/>
              <a:t>a. Proof by Deduction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1429" y="74850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proof must show all </a:t>
            </a:r>
            <a:r>
              <a:rPr lang="en-GB" b="1" dirty="0"/>
              <a:t>assumptions</a:t>
            </a:r>
            <a:r>
              <a:rPr lang="en-GB" dirty="0"/>
              <a:t> you are using, have a clear </a:t>
            </a:r>
            <a:r>
              <a:rPr lang="en-GB" b="1" dirty="0"/>
              <a:t>sequential list of steps</a:t>
            </a:r>
            <a:r>
              <a:rPr lang="en-GB" dirty="0"/>
              <a:t> that logically follow, and must cover </a:t>
            </a:r>
            <a:r>
              <a:rPr lang="en-GB" b="1" dirty="0"/>
              <a:t>all possible cases</a:t>
            </a:r>
            <a:r>
              <a:rPr lang="en-GB" dirty="0"/>
              <a:t>.</a:t>
            </a:r>
          </a:p>
          <a:p>
            <a:r>
              <a:rPr lang="en-GB" dirty="0"/>
              <a:t>You should usually make a </a:t>
            </a:r>
            <a:r>
              <a:rPr lang="en-GB" b="1" dirty="0"/>
              <a:t>concluding statement</a:t>
            </a:r>
            <a:r>
              <a:rPr lang="en-GB" dirty="0"/>
              <a:t>, e.g. restating the original conjecture that you have proven.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2852936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the simplest type, where you start from known facts and reach the desired conclusion via deductive steps.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7544" y="4221088"/>
                <a:ext cx="403244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“Prove that the product of two odd numbers is odd.”</a:t>
                </a:r>
              </a:p>
              <a:p>
                <a:r>
                  <a:rPr lang="en-GB" dirty="0"/>
                  <a:t>Let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dirty="0"/>
                  <a:t> be integers, then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dirty="0"/>
                  <a:t> are odd numbers.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𝑝𝑞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𝑝𝑞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This is one more than a multiple of 2, and is therefore odd.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221088"/>
                <a:ext cx="4032448" cy="2308324"/>
              </a:xfrm>
              <a:prstGeom prst="rect">
                <a:avLst/>
              </a:prstGeom>
              <a:blipFill>
                <a:blip r:embed="rId2"/>
                <a:stretch>
                  <a:fillRect l="-1362" t="-1319" b="-31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60032" y="3933056"/>
                <a:ext cx="4032448" cy="2916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“Prove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d>
                      <m:d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d>
                      <m:d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d>
                    <m:r>
                      <a:rPr lang="en-GB" b="1" i="1" smtClean="0">
                        <a:latin typeface="Cambria Math" panose="02040503050406030204" pitchFamily="18" charset="0"/>
                      </a:rPr>
                      <m:t>≡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GB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𝟖</m:t>
                    </m:r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𝟏𝟎𝟏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𝟕𝟎</m:t>
                    </m:r>
                  </m:oMath>
                </a14:m>
                <a:r>
                  <a:rPr lang="en-GB" b="1" dirty="0"/>
                  <a:t>”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+7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−35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−105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−70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+8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−101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−70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∴</m:t>
                      </m:r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+7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≡3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+8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−101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−70</m:t>
                      </m:r>
                    </m:oMath>
                  </m:oMathPara>
                </a14:m>
                <a:endParaRPr lang="en-GB" dirty="0"/>
              </a:p>
              <a:p>
                <a:endParaRPr lang="en-GB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933056"/>
                <a:ext cx="4032448" cy="2916504"/>
              </a:xfrm>
              <a:prstGeom prst="rect">
                <a:avLst/>
              </a:prstGeom>
              <a:blipFill>
                <a:blip r:embed="rId3"/>
                <a:stretch>
                  <a:fillRect l="-1208" t="-10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77092" y="2233329"/>
                <a:ext cx="3676622" cy="120032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/>
                  <a:t>An </a:t>
                </a:r>
                <a:r>
                  <a:rPr lang="en-GB" b="1" dirty="0"/>
                  <a:t>identity</a:t>
                </a:r>
                <a:r>
                  <a:rPr lang="en-GB" dirty="0"/>
                  <a:t> is an equation that is true for </a:t>
                </a:r>
                <a:r>
                  <a:rPr lang="en-GB" b="1" dirty="0"/>
                  <a:t>all values</a:t>
                </a:r>
                <a:r>
                  <a:rPr lang="en-GB" dirty="0"/>
                  <a:t> of the variables. e.g.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dirty="0"/>
                  <a:t> is true only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=±2</m:t>
                    </m:r>
                  </m:oMath>
                </a14:m>
                <a:r>
                  <a:rPr lang="en-GB" dirty="0"/>
                  <a:t>, but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is true for all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092" y="2233329"/>
                <a:ext cx="3676622" cy="1200329"/>
              </a:xfrm>
              <a:prstGeom prst="rect">
                <a:avLst/>
              </a:prstGeom>
              <a:blipFill>
                <a:blip r:embed="rId4"/>
                <a:stretch>
                  <a:fillRect l="-988" t="-1493" r="-1977" b="-5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H="1">
            <a:off x="6876257" y="3439886"/>
            <a:ext cx="105114" cy="373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50542" y="4874794"/>
            <a:ext cx="3977916" cy="175823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92413" y="4538767"/>
            <a:ext cx="3977916" cy="207974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6755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 animBg="1"/>
      <p:bldP spid="14" grpId="0" animBg="1"/>
      <p:bldP spid="14" grpId="1" animBg="1"/>
      <p:bldP spid="15" grpId="0" animBg="1"/>
      <p:bldP spid="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Be Warned…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467544" y="980728"/>
            <a:ext cx="7558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Proof by Deduction requires you to </a:t>
            </a:r>
            <a:r>
              <a:rPr lang="en-GB" b="1" dirty="0"/>
              <a:t>start from known facts </a:t>
            </a:r>
            <a:r>
              <a:rPr lang="en-GB" dirty="0"/>
              <a:t>and end up at the conclusion. It is </a:t>
            </a:r>
            <a:r>
              <a:rPr lang="en-GB" b="1" u="sng" dirty="0"/>
              <a:t>not</a:t>
            </a:r>
            <a:r>
              <a:rPr lang="en-GB" dirty="0"/>
              <a:t> acceptable to start with to the conclusion, and verify it works, </a:t>
            </a:r>
            <a:r>
              <a:rPr lang="en-GB" b="1" dirty="0"/>
              <a:t>because you are assuming the thing you are trying to prove</a:t>
            </a:r>
            <a:r>
              <a:rPr lang="en-GB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2944" y="2086372"/>
            <a:ext cx="7344816" cy="707886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000" i="1" dirty="0"/>
              <a:t>Example</a:t>
            </a:r>
            <a:r>
              <a:rPr lang="en-GB" sz="2000" dirty="0"/>
              <a:t>: Prove that if three consecutive integers are the sides of a right-angled triangle, they must be 3, 4 and 5.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1344" y="3166368"/>
                <a:ext cx="3126556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Incorrect Proof:</a:t>
                </a:r>
              </a:p>
              <a:p>
                <a:endParaRPr lang="en-GB" dirty="0"/>
              </a:p>
              <a:p>
                <a:r>
                  <a:rPr lang="en-GB" dirty="0"/>
                  <a:t>Let the lengths be 3,4,5.</a:t>
                </a:r>
              </a:p>
              <a:p>
                <a:r>
                  <a:rPr lang="en-GB" dirty="0"/>
                  <a:t>Therefore: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25=25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This satisfies Pythagoras’ Theorem, and the numbers are consecutive.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44" y="3166368"/>
                <a:ext cx="3126556" cy="2585323"/>
              </a:xfrm>
              <a:prstGeom prst="rect">
                <a:avLst/>
              </a:prstGeom>
              <a:blipFill>
                <a:blip r:embed="rId2"/>
                <a:stretch>
                  <a:fillRect l="-1559" t="-1176" r="-1754" b="-25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27588" y="3090168"/>
                <a:ext cx="3449712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Correct Proof:</a:t>
                </a:r>
              </a:p>
              <a:p>
                <a:endParaRPr lang="en-GB" dirty="0"/>
              </a:p>
              <a:p>
                <a:r>
                  <a:rPr lang="en-GB" dirty="0"/>
                  <a:t>If the sides are consecutive, then let the sides be: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+1,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Then by Pythagoras’ Theorem: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−3=0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r>
                  <a:rPr lang="en-GB" b="0" dirty="0"/>
                  <a:t/>
                </a:r>
                <a:br>
                  <a:rPr lang="en-GB" b="0" dirty="0"/>
                </a:b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dirty="0"/>
                  <a:t> (as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can’t be negative)</a:t>
                </a:r>
              </a:p>
              <a:p>
                <a:r>
                  <a:rPr lang="en-GB" dirty="0"/>
                  <a:t>Thus the sides are 3, 4, 5.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7588" y="3090168"/>
                <a:ext cx="3449712" cy="3416320"/>
              </a:xfrm>
              <a:prstGeom prst="rect">
                <a:avLst/>
              </a:prstGeom>
              <a:blipFill>
                <a:blip r:embed="rId3"/>
                <a:stretch>
                  <a:fillRect l="-1413" t="-1071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504704" y="3577208"/>
            <a:ext cx="1626096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We are assuming the thing we are trying to prove!</a:t>
            </a:r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 flipV="1">
            <a:off x="2895600" y="3924300"/>
            <a:ext cx="609104" cy="68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2512" y="5819001"/>
            <a:ext cx="3751064" cy="9541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The underlying problem is that this technique doesn’t prove there can’t be </a:t>
            </a:r>
            <a:r>
              <a:rPr lang="en-GB" sz="1400" b="1" u="sng" dirty="0"/>
              <a:t>other</a:t>
            </a:r>
            <a:r>
              <a:rPr lang="en-GB" sz="1400" dirty="0"/>
              <a:t> consecutive integers that work – we have only verified 3,4,5 is one such solution.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85282" y="4524749"/>
            <a:ext cx="1626096" cy="10772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We are only assuming things in the ‘if’ bit. This is fine!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181601" y="4305300"/>
            <a:ext cx="292099" cy="241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37085" y="3613476"/>
            <a:ext cx="2967358" cy="20467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14392" y="3577208"/>
            <a:ext cx="3334072" cy="29292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536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Types of Proof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424002" y="883501"/>
            <a:ext cx="4032448" cy="461665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dirty="0"/>
              <a:t>a. Proof by Deduction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4002" y="1629540"/>
                <a:ext cx="5588158" cy="1495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GB" b="1" dirty="0"/>
                  <a:t> is positive for all values of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b="1" dirty="0"/>
                  <a:t>.</a:t>
                </a:r>
              </a:p>
              <a:p>
                <a:endParaRPr lang="en-GB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+5=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dirty="0"/>
                  <a:t> for all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∴</m:t>
                      </m:r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+1≥1&gt;0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02" y="1629540"/>
                <a:ext cx="5588158" cy="1495987"/>
              </a:xfrm>
              <a:prstGeom prst="rect">
                <a:avLst/>
              </a:prstGeom>
              <a:blipFill>
                <a:blip r:embed="rId2"/>
                <a:stretch>
                  <a:fillRect l="-983" t="-16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855884" y="863916"/>
            <a:ext cx="2736304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err="1"/>
              <a:t>Fro</a:t>
            </a:r>
            <a:r>
              <a:rPr lang="en-GB" b="1" dirty="0"/>
              <a:t> Exam Tip</a:t>
            </a:r>
            <a:r>
              <a:rPr lang="en-GB" dirty="0"/>
              <a:t>: This is quite a common last </a:t>
            </a:r>
            <a:r>
              <a:rPr lang="en-GB" dirty="0" err="1"/>
              <a:t>parter</a:t>
            </a:r>
            <a:r>
              <a:rPr lang="en-GB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7353" y="2405247"/>
            <a:ext cx="3156092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Anything squared is at least 0. This is formally known as the ‘</a:t>
            </a:r>
            <a:r>
              <a:rPr lang="en-GB" i="1" dirty="0"/>
              <a:t>trivial inequality</a:t>
            </a:r>
            <a:r>
              <a:rPr lang="en-GB" dirty="0"/>
              <a:t>’.</a:t>
            </a:r>
          </a:p>
        </p:txBody>
      </p: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5364088" y="1187082"/>
            <a:ext cx="491796" cy="323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181600" y="2685143"/>
            <a:ext cx="536894" cy="133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63456" y="2059023"/>
            <a:ext cx="4413344" cy="11921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8973" y="3925107"/>
            <a:ext cx="4032448" cy="461665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dirty="0"/>
              <a:t>Test Your Understanding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28973" y="4653136"/>
                <a:ext cx="5588158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Prove that the sum of the squares of two consecutive odd numbers is 2 more than a multiple of 8.</a:t>
                </a:r>
              </a:p>
              <a:p>
                <a:endParaRPr lang="en-GB" b="1" dirty="0"/>
              </a:p>
              <a:p>
                <a:r>
                  <a:rPr lang="en-GB" dirty="0"/>
                  <a:t>Let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dirty="0"/>
                  <a:t> be any two consecutive odd numbers,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is an integer.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+1+4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r>
                  <a:rPr lang="en-GB" b="0" dirty="0"/>
                  <a:t/>
                </a:r>
                <a:br>
                  <a:rPr lang="en-GB" b="0" dirty="0"/>
                </a:b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     =8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dirty="0"/>
                  <a:t>   which is 2 more than a multiple of 8.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73" y="4653136"/>
                <a:ext cx="5588158" cy="2031325"/>
              </a:xfrm>
              <a:prstGeom prst="rect">
                <a:avLst/>
              </a:prstGeom>
              <a:blipFill>
                <a:blip r:embed="rId3"/>
                <a:stretch>
                  <a:fillRect l="-983" t="-1497" b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540687" y="5477874"/>
            <a:ext cx="5687721" cy="11921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3479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Exercise 7D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95536" y="72584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Pearson Pure Mathematics Year 1/AS</a:t>
            </a:r>
          </a:p>
          <a:p>
            <a:r>
              <a:rPr lang="en-GB" sz="2400" dirty="0"/>
              <a:t>Pages 149-150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739717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5180" y="2174708"/>
                <a:ext cx="7128792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i="1" dirty="0"/>
                  <a:t>[STEP I 2005 Q1]</a:t>
                </a:r>
                <a:r>
                  <a:rPr lang="en-GB" dirty="0"/>
                  <a:t> 47231 is a five-digit number whose digits sum to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4+7+2+3+1=17</m:t>
                    </m:r>
                  </m:oMath>
                </a14:m>
                <a:r>
                  <a:rPr lang="en-GB" dirty="0"/>
                  <a:t>.</a:t>
                </a:r>
              </a:p>
              <a:p>
                <a:pPr marL="400050" indent="-400050">
                  <a:buAutoNum type="romanLcParenBoth"/>
                </a:pPr>
                <a:r>
                  <a:rPr lang="en-GB" dirty="0"/>
                  <a:t>Prove that there are 15 five-digit numbers whose digits sum to 43. You should explain your reasoning clearly.</a:t>
                </a:r>
              </a:p>
              <a:p>
                <a:pPr marL="400050" indent="-400050">
                  <a:buAutoNum type="romanLcParenBoth"/>
                </a:pPr>
                <a:r>
                  <a:rPr lang="en-GB" dirty="0"/>
                  <a:t>How many five-digit numbers are there whose digits sum to 39?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80" y="2174708"/>
                <a:ext cx="7128792" cy="1477328"/>
              </a:xfrm>
              <a:prstGeom prst="rect">
                <a:avLst/>
              </a:prstGeom>
              <a:blipFill>
                <a:blip r:embed="rId2"/>
                <a:stretch>
                  <a:fillRect l="-684" t="-2479" r="-1282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77077" y="18442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Extension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7207" y="4085901"/>
                <a:ext cx="8746671" cy="266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i) Since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5×9=45</m:t>
                    </m:r>
                  </m:oMath>
                </a14:m>
                <a:r>
                  <a:rPr lang="en-GB" sz="1600" dirty="0"/>
                  <a:t> then the digits drop by 2 in total from the maximum of 9, 9, 9, 9, 9. This can either be on one number (9,9,9,9,7) or spread across two numbers (9,9,9,8,8).</a:t>
                </a:r>
              </a:p>
              <a:p>
                <a:r>
                  <a:rPr lang="en-GB" sz="1600" dirty="0"/>
                  <a:t>If 9, 9, 9, 9, 7 are used, the 7 can go in 5 positions, giving 5 numbers.</a:t>
                </a:r>
                <a:br>
                  <a:rPr lang="en-GB" sz="1600" dirty="0"/>
                </a:br>
                <a:r>
                  <a:rPr lang="en-GB" sz="1600" dirty="0"/>
                  <a:t>If 9, 9, 9, 8, 8 is used, the two 8s can go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5×4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GB" sz="1600" dirty="0"/>
                  <a:t> positions (as there are 5 choices for the first 8 and 4 for the second, but they can go either way round). Thus there are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5+10=15</m:t>
                    </m:r>
                  </m:oMath>
                </a14:m>
                <a:r>
                  <a:rPr lang="en-GB" sz="1600" dirty="0"/>
                  <a:t> possibilities.</a:t>
                </a:r>
              </a:p>
              <a:p>
                <a:endParaRPr lang="en-GB" sz="1600" dirty="0"/>
              </a:p>
              <a:p>
                <a:r>
                  <a:rPr lang="en-GB" sz="1600" dirty="0"/>
                  <a:t>ii) This time we must drop the digit sum by 6 from the maximum of 9,9,9,9,9. This gives the possibilities: (9,9,9,9,3), (9,9,9,8,4), (9,9,9,7,5), (9,9,8,8,5), (9,9,9,6,6), (9,9,8,7,6), (9,8,8,8,6), (9,9,7,7,7), (9,8,8,7,7), (8,8,8,8,7). This give 5, 20, 20, 30, 10, 60, 20, 10, 30, 5 possibilities respectively, giving 210 possibilities in total. (I have omitted the calculation for each for brevity)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07" y="4085901"/>
                <a:ext cx="8746671" cy="2660024"/>
              </a:xfrm>
              <a:prstGeom prst="rect">
                <a:avLst/>
              </a:prstGeom>
              <a:blipFill>
                <a:blip r:embed="rId3"/>
                <a:stretch>
                  <a:fillRect l="-348" t="-686" r="-836" b="-18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270155" y="4126542"/>
            <a:ext cx="8691175" cy="13924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 </a:t>
            </a:r>
            <a:r>
              <a:rPr lang="en-GB" sz="2800" dirty="0" err="1"/>
              <a:t>i</a:t>
            </a:r>
            <a:endParaRPr lang="en-GB" sz="2800" dirty="0"/>
          </a:p>
        </p:txBody>
      </p:sp>
      <p:sp>
        <p:nvSpPr>
          <p:cNvPr id="11" name="Rectangle 10"/>
          <p:cNvSpPr/>
          <p:nvPr/>
        </p:nvSpPr>
        <p:spPr>
          <a:xfrm>
            <a:off x="270155" y="5701889"/>
            <a:ext cx="8748038" cy="10637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 ii</a:t>
            </a:r>
          </a:p>
        </p:txBody>
      </p:sp>
    </p:spTree>
    <p:extLst>
      <p:ext uri="{BB962C8B-B14F-4D97-AF65-F5344CB8AC3E}">
        <p14:creationId xmlns:p14="http://schemas.microsoft.com/office/powerpoint/2010/main" val="276330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Other Types of Proof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424002" y="883501"/>
            <a:ext cx="4032448" cy="461665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dirty="0"/>
              <a:t>b. Proof by Exhaustion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470" y="1492997"/>
            <a:ext cx="415863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means breaking down the statement into </a:t>
            </a:r>
            <a:r>
              <a:rPr lang="en-GB" b="1" dirty="0"/>
              <a:t>all possible smaller cases</a:t>
            </a:r>
            <a:r>
              <a:rPr lang="en-GB" dirty="0"/>
              <a:t>, where we prove each individual case.</a:t>
            </a:r>
          </a:p>
          <a:p>
            <a:r>
              <a:rPr lang="en-GB" sz="1400" dirty="0"/>
              <a:t>(This technique is sometimes known as ‘case analysis’)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0032" y="883500"/>
            <a:ext cx="4144268" cy="461665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dirty="0"/>
              <a:t>c. Disproof by Counter-Example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6389" y="2765456"/>
                <a:ext cx="3672408" cy="3884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b="1" dirty="0"/>
                  <a:t> is even for all integers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b="1" dirty="0"/>
                  <a:t>.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/>
                  <a:t> is either even or odd.</a:t>
                </a:r>
              </a:p>
              <a:p>
                <a:r>
                  <a:rPr lang="en-GB" sz="1600" dirty="0"/>
                  <a:t>If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/>
                  <a:t> is even:</a:t>
                </a:r>
              </a:p>
              <a:p>
                <a:pPr/>
                <a:r>
                  <a:rPr lang="en-GB" sz="1600" dirty="0"/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𝑒𝑣𝑒𝑛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𝑒𝑣𝑒𝑛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𝑒𝑣𝑒𝑛</m:t>
                    </m:r>
                  </m:oMath>
                </a14:m>
                <a:r>
                  <a:rPr lang="en-GB" sz="1600" b="0" dirty="0"/>
                  <a:t/>
                </a:r>
                <a:br>
                  <a:rPr lang="en-GB" sz="1600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𝑒𝑣𝑒𝑛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𝑒𝑣𝑒𝑛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𝑒𝑣𝑒𝑛</m:t>
                      </m:r>
                    </m:oMath>
                  </m:oMathPara>
                </a14:m>
                <a:endParaRPr lang="en-GB" sz="1600" dirty="0"/>
              </a:p>
              <a:p>
                <a:endParaRPr lang="en-GB" sz="1600" dirty="0"/>
              </a:p>
              <a:p>
                <a:r>
                  <a:rPr lang="en-GB" sz="1600" dirty="0"/>
                  <a:t>If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/>
                  <a:t> is odd: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𝑜𝑑𝑑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𝑜𝑑𝑑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𝑜𝑑𝑑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𝑜𝑑𝑑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𝑜𝑑𝑑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𝑒𝑣𝑒𝑛</m:t>
                      </m:r>
                    </m:oMath>
                  </m:oMathPara>
                </a14:m>
                <a:endParaRPr lang="en-GB" sz="1600" dirty="0"/>
              </a:p>
              <a:p>
                <a:endParaRPr lang="en-GB" sz="1600" dirty="0"/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1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/>
                  <a:t> is even for all integers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/>
                  <a:t>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89" y="2765456"/>
                <a:ext cx="3672408" cy="3884205"/>
              </a:xfrm>
              <a:prstGeom prst="rect">
                <a:avLst/>
              </a:prstGeom>
              <a:blipFill>
                <a:blip r:embed="rId2"/>
                <a:stretch>
                  <a:fillRect l="-1495" t="-785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424002" y="2765456"/>
            <a:ext cx="4032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60032" y="1492997"/>
            <a:ext cx="41586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While to prove a statement is true, we need to prove every possible case (potentially infinitely many!), </a:t>
            </a:r>
            <a:r>
              <a:rPr lang="en-GB" b="1" dirty="0"/>
              <a:t>we only need one example to disprove</a:t>
            </a:r>
            <a:r>
              <a:rPr lang="en-GB" dirty="0"/>
              <a:t> a statement.</a:t>
            </a:r>
          </a:p>
          <a:p>
            <a:r>
              <a:rPr lang="en-GB" dirty="0"/>
              <a:t>This is known as a </a:t>
            </a:r>
            <a:r>
              <a:rPr lang="en-GB" b="1" dirty="0"/>
              <a:t>counterexample</a:t>
            </a:r>
            <a:r>
              <a:rPr lang="en-GB" dirty="0"/>
              <a:t>.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860032" y="3429000"/>
            <a:ext cx="4032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97400" y="3598102"/>
                <a:ext cx="4406899" cy="1914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Disprove the statement: </a:t>
                </a:r>
              </a:p>
              <a:p>
                <a:r>
                  <a:rPr lang="en-GB" b="1" dirty="0"/>
                  <a:t>“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𝟒𝟏</m:t>
                    </m:r>
                  </m:oMath>
                </a14:m>
                <a:r>
                  <a:rPr lang="en-GB" b="1" dirty="0"/>
                  <a:t> is prime for all integers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GB" b="1" dirty="0"/>
                  <a:t>.”</a:t>
                </a:r>
              </a:p>
              <a:p>
                <a:endParaRPr lang="en-GB" dirty="0"/>
              </a:p>
              <a:p>
                <a:pPr/>
                <a:r>
                  <a:rPr lang="en-GB" sz="1600" dirty="0"/>
                  <a:t>If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=41</m:t>
                    </m:r>
                  </m:oMath>
                </a14:m>
                <a:r>
                  <a:rPr lang="en-GB" sz="1600" dirty="0"/>
                  <a:t>, then 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41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−41+41</m:t>
                    </m:r>
                  </m:oMath>
                </a14:m>
                <a:r>
                  <a:rPr lang="en-GB" sz="1600" b="0" dirty="0"/>
                  <a:t/>
                </a:r>
                <a:br>
                  <a:rPr lang="en-GB" sz="1600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41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  <a:p>
                <a:r>
                  <a:rPr lang="en-GB" sz="1600" dirty="0"/>
                  <a:t>Which is not prime as it has a factor of 41.</a:t>
                </a:r>
              </a:p>
              <a:p>
                <a:r>
                  <a:rPr lang="en-GB" sz="1600" dirty="0"/>
                  <a:t>Thus the statement is not true.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400" y="3598102"/>
                <a:ext cx="4406899" cy="1914435"/>
              </a:xfrm>
              <a:prstGeom prst="rect">
                <a:avLst/>
              </a:prstGeom>
              <a:blipFill>
                <a:blip r:embed="rId3"/>
                <a:stretch>
                  <a:fillRect l="-1107" t="-1592" b="-31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488856" y="3570323"/>
            <a:ext cx="3507080" cy="32130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17616" y="4317999"/>
            <a:ext cx="4158084" cy="18438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0979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Exercise 7E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95536" y="72584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Pearson Pure Mathematics Year 1/AS</a:t>
            </a:r>
          </a:p>
          <a:p>
            <a:r>
              <a:rPr lang="en-GB" sz="2400" dirty="0"/>
              <a:t>Pages 152-154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739717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49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26043</TotalTime>
  <Words>1577</Words>
  <Application>Microsoft Office PowerPoint</Application>
  <PresentationFormat>On-screen Show (4:3)</PresentationFormat>
  <Paragraphs>107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P1 Chapter 7 :: Algebraic 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Administrator</cp:lastModifiedBy>
  <cp:revision>993</cp:revision>
  <dcterms:created xsi:type="dcterms:W3CDTF">2013-02-28T07:36:55Z</dcterms:created>
  <dcterms:modified xsi:type="dcterms:W3CDTF">2021-11-16T10:43:37Z</dcterms:modified>
</cp:coreProperties>
</file>