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9" r:id="rId15"/>
    <p:sldId id="270" r:id="rId16"/>
    <p:sldId id="271" r:id="rId17"/>
    <p:sldId id="27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EC78-6B45-4FEA-B695-B0C3F08A7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C5E0A1-A74E-47AB-A93F-C39043662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C8C3A-3CED-48AC-B781-4BD167FF2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87968-433A-4E19-9D78-BF8ADD80C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B86FE-1F87-41B8-82B8-58542BC10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9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B5D9F-B9DB-4101-82B0-DD24FFF3D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AB8FF-9CEC-4936-B63C-B8691551F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0C5D4-CC32-4F24-B69E-DCA482479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B5DCB-9D90-4ABA-8F57-088159B2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7DC5B-A0BD-4A6E-ADA7-B20D8637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7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FD6B38-0BE4-4973-B606-DCD6EBB93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3664F-DB14-45D5-B658-14C2AD51E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F0681-FE92-4843-851F-C8382AF1C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40009-B6A0-4D2A-A0BC-4AA8FB89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F2E09-94F1-4649-9F16-8F76FC08F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5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E897-D1AD-40C4-8CED-889931843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5F1F4-7F9E-4499-B8C8-65062F87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FD1C-CF99-422F-B033-4432B90B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96345-F34B-434B-A68E-123A2E0DE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7BC1E-BAE6-4778-AD95-F8F2577B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00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5E947-F268-4872-B813-49907155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0CF1A-5C64-4B73-8915-FB47E5BB5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F63E5-CEC1-4873-AB7C-26E30120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6BDC5-1631-4F84-BA60-F902E613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FB0EF-1E29-49C8-8F75-0149F0DD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16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34B94-4E87-4685-8668-CCAF6071C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58424-75C7-489E-8FA7-40B89C045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3AC3F-D102-4C1F-9A69-A2F16B618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E9708-BA8C-4F9E-BB18-D26323B4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C778E-BBAA-4E3C-84BB-4BB58C23A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67980-E02B-45EE-B576-214CB5020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08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DA458-EE58-4A81-B569-F5628CE8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9F8FE-BA83-40A6-BC50-F710A84D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C4EC3-98E2-4528-90D8-046CBF788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AD1B48-CE1A-4D93-A808-9BDEA37C1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5D9F9-2884-4A0C-96F6-071DB2463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E9AC0-3575-44CB-9823-7FEFDAE0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F7A419-AAA2-438F-85D2-B82188F0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153549-FB75-419C-9BB8-47798681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12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8E2D-0085-4604-BEC0-E258A908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4BAB3-2C9B-4AFC-8B4C-13B9C4D4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FC2FC-05E5-445F-BCB3-27011C6C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52C02-9723-4A02-8AD9-BA4A5232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2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E8C4F0-6783-4F53-A49B-927F2192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14A0C-A461-46BD-B5A3-BEEEEEA8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51D25-1168-41E1-8627-0183D6AF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90A8-DE3D-4457-8CF6-9360E31F2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2989-3887-464E-9013-761F0B186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1FFCB-899E-41CA-9F60-47183F971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6984C-60CB-4A11-B8F3-9672A003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68943-001A-4C20-810E-89E7C000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9FF19-54C1-4E0C-830F-1D66FCF6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9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50DEF-3359-48C2-B50F-5298CC44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760C0-7573-4158-B1D0-F55775488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4EDBC-BBDB-4E06-BF3C-60D11C73E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77F99-9122-4CCA-A920-6DD8A2D5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09BC3-54B6-4C5B-9EE2-BDC73BA1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CE3FF-BEEF-4C79-AE54-6438A57DC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4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C75E4D-317A-4A47-9EF4-4C279D0D3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1E385-6E30-4F64-9346-EB3628B53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264A-F2DD-415D-935F-5E2D60D6C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00CF1-223B-4D61-B706-E31E39421C68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B5A07-E0A5-41CD-B740-943BEDD13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E19D1-3D00-45A5-8A2F-854F30251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BE003-7742-4B59-BAA3-B5BEF04FE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8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9A93-EF70-4EE7-9F6F-0D78DF76C4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magic of multiplication tables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2AB74-6FA9-4431-B017-B1AAD42C4D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7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sum of entries in the 4</a:t>
            </a:r>
            <a:r>
              <a:rPr lang="en-GB" sz="2400" baseline="30000" dirty="0"/>
              <a:t>th</a:t>
            </a:r>
            <a:r>
              <a:rPr lang="en-GB" sz="2400" dirty="0"/>
              <a:t> “reverse L-shape”.</a:t>
            </a:r>
          </a:p>
          <a:p>
            <a:r>
              <a:rPr lang="en-GB" sz="2400" dirty="0"/>
              <a:t> </a:t>
            </a:r>
          </a:p>
          <a:p>
            <a:r>
              <a:rPr lang="en-GB" dirty="0"/>
              <a:t>      			</a:t>
            </a:r>
            <a:r>
              <a:rPr lang="en-GB" sz="2000" dirty="0"/>
              <a:t>1     2     3    </a:t>
            </a:r>
            <a:r>
              <a:rPr lang="en-GB" sz="2000" b="1" u="sng" dirty="0"/>
              <a:t>4</a:t>
            </a:r>
            <a:r>
              <a:rPr lang="en-GB" sz="2000" b="1" dirty="0"/>
              <a:t> </a:t>
            </a:r>
            <a:r>
              <a:rPr lang="en-GB" sz="2000" dirty="0"/>
              <a:t>|  ………………………………….     </a:t>
            </a:r>
            <a:r>
              <a:rPr lang="en-GB" sz="2000" i="1" dirty="0"/>
              <a:t>n</a:t>
            </a:r>
            <a:endParaRPr lang="en-GB" sz="2000" dirty="0"/>
          </a:p>
          <a:p>
            <a:r>
              <a:rPr lang="en-GB" sz="2000" dirty="0"/>
              <a:t>			2     4     6    </a:t>
            </a:r>
            <a:r>
              <a:rPr lang="en-GB" sz="2000" b="1" u="sng" dirty="0"/>
              <a:t>8 </a:t>
            </a:r>
            <a:r>
              <a:rPr lang="en-GB" sz="2000" dirty="0"/>
              <a:t>| ………………………………….    2</a:t>
            </a:r>
            <a:r>
              <a:rPr lang="en-GB" sz="2000" i="1" dirty="0"/>
              <a:t>n</a:t>
            </a:r>
          </a:p>
          <a:p>
            <a:r>
              <a:rPr lang="en-GB" sz="2000" dirty="0"/>
              <a:t>			3     6     9   </a:t>
            </a:r>
            <a:r>
              <a:rPr lang="en-GB" sz="2000" b="1" u="sng" dirty="0"/>
              <a:t>12</a:t>
            </a:r>
            <a:r>
              <a:rPr lang="en-GB" sz="2000" dirty="0"/>
              <a:t>| ………………………………….    3</a:t>
            </a:r>
            <a:r>
              <a:rPr lang="en-GB" sz="2000" i="1" dirty="0"/>
              <a:t>n</a:t>
            </a:r>
          </a:p>
          <a:p>
            <a:r>
              <a:rPr lang="en-GB" sz="2000" i="1" dirty="0"/>
              <a:t>		              </a:t>
            </a:r>
            <a:r>
              <a:rPr lang="en-GB" sz="2000" dirty="0"/>
              <a:t>|</a:t>
            </a:r>
            <a:r>
              <a:rPr lang="en-GB" sz="2000" b="1" u="sng" dirty="0"/>
              <a:t>4     8    12  16</a:t>
            </a:r>
            <a:r>
              <a:rPr lang="en-GB" sz="2000" dirty="0"/>
              <a:t>|</a:t>
            </a:r>
            <a:r>
              <a:rPr lang="en-GB" sz="2000" b="1" dirty="0"/>
              <a:t> </a:t>
            </a:r>
            <a:r>
              <a:rPr lang="en-GB" sz="2000" dirty="0"/>
              <a:t>………………………………….    4</a:t>
            </a:r>
            <a:r>
              <a:rPr lang="en-GB" sz="2000" i="1" dirty="0"/>
              <a:t>n</a:t>
            </a:r>
            <a:r>
              <a:rPr lang="en-GB" sz="2000" dirty="0"/>
              <a:t>  </a:t>
            </a:r>
            <a:endParaRPr lang="en-GB" sz="2000" i="1" dirty="0"/>
          </a:p>
          <a:p>
            <a:r>
              <a:rPr lang="en-GB" sz="2000" i="1" dirty="0"/>
              <a:t>			…………………………………………………………………</a:t>
            </a:r>
          </a:p>
          <a:p>
            <a:r>
              <a:rPr lang="en-GB" sz="2000" i="1" dirty="0"/>
              <a:t>			…………………………………………………………………</a:t>
            </a:r>
            <a:endParaRPr lang="en-GB" sz="2000" dirty="0"/>
          </a:p>
          <a:p>
            <a:r>
              <a:rPr lang="en-GB" sz="2000" dirty="0"/>
              <a:t>			</a:t>
            </a:r>
            <a:r>
              <a:rPr lang="en-GB" sz="2000" i="1" dirty="0"/>
              <a:t>n    </a:t>
            </a:r>
            <a:r>
              <a:rPr lang="en-GB" sz="2000" dirty="0"/>
              <a:t>2</a:t>
            </a:r>
            <a:r>
              <a:rPr lang="en-GB" sz="2000" i="1" dirty="0"/>
              <a:t>n </a:t>
            </a:r>
            <a:r>
              <a:rPr lang="en-GB" sz="2000" dirty="0"/>
              <a:t>  3</a:t>
            </a:r>
            <a:r>
              <a:rPr lang="en-GB" sz="2000" i="1" dirty="0"/>
              <a:t>n</a:t>
            </a:r>
            <a:r>
              <a:rPr lang="en-GB" sz="2000" dirty="0"/>
              <a:t>    ………………………………………..   </a:t>
            </a:r>
            <a:r>
              <a:rPr lang="en-GB" sz="2000" i="1" dirty="0"/>
              <a:t>n</a:t>
            </a:r>
            <a:r>
              <a:rPr lang="en-GB" sz="2000" i="1" baseline="30000" dirty="0"/>
              <a:t>2</a:t>
            </a:r>
            <a:endParaRPr lang="en-GB" sz="2000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sum of the entries in the </a:t>
            </a:r>
            <a:r>
              <a:rPr lang="en-GB" sz="2400" i="1" dirty="0"/>
              <a:t>k</a:t>
            </a:r>
            <a:r>
              <a:rPr lang="en-GB" sz="2400" i="1" baseline="30000" dirty="0"/>
              <a:t>th</a:t>
            </a:r>
            <a:r>
              <a:rPr lang="en-GB" sz="2400" i="1" dirty="0"/>
              <a:t> </a:t>
            </a:r>
            <a:r>
              <a:rPr lang="en-GB" sz="2400" dirty="0"/>
              <a:t>“reverse L-shape”.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7040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/>
              <p:nvPr/>
            </p:nvSpPr>
            <p:spPr>
              <a:xfrm>
                <a:off x="1245704" y="834887"/>
                <a:ext cx="9886121" cy="5595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			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Find the sum of entries in the 4</a:t>
                </a:r>
                <a:r>
                  <a:rPr lang="en-GB" sz="2400" baseline="30000" dirty="0"/>
                  <a:t>th</a:t>
                </a:r>
                <a:r>
                  <a:rPr lang="en-GB" sz="2400" dirty="0"/>
                  <a:t> “reverse L-shape”.</a:t>
                </a:r>
              </a:p>
              <a:p>
                <a:endParaRPr lang="en-GB" sz="800" dirty="0"/>
              </a:p>
              <a:p>
                <a:r>
                  <a:rPr lang="en-GB" dirty="0"/>
                  <a:t>      			</a:t>
                </a:r>
                <a:r>
                  <a:rPr lang="en-GB" sz="2000" dirty="0"/>
                  <a:t>1     2     3    </a:t>
                </a:r>
                <a:r>
                  <a:rPr lang="en-GB" sz="2000" b="1" u="sng" dirty="0"/>
                  <a:t>4</a:t>
                </a:r>
                <a:r>
                  <a:rPr lang="en-GB" sz="2000" b="1" dirty="0"/>
                  <a:t> </a:t>
                </a:r>
                <a:r>
                  <a:rPr lang="en-GB" sz="2000" dirty="0"/>
                  <a:t>|  ………………………………….     </a:t>
                </a:r>
                <a:r>
                  <a:rPr lang="en-GB" sz="2000" i="1" dirty="0"/>
                  <a:t>n</a:t>
                </a:r>
                <a:endParaRPr lang="en-GB" sz="2000" dirty="0"/>
              </a:p>
              <a:p>
                <a:r>
                  <a:rPr lang="en-GB" sz="2000" dirty="0"/>
                  <a:t>			2     4     6    </a:t>
                </a:r>
                <a:r>
                  <a:rPr lang="en-GB" sz="2000" b="1" u="sng" dirty="0"/>
                  <a:t>8 </a:t>
                </a:r>
                <a:r>
                  <a:rPr lang="en-GB" sz="2000" dirty="0"/>
                  <a:t>| ………………………………….    2</a:t>
                </a:r>
                <a:r>
                  <a:rPr lang="en-GB" sz="2000" i="1" dirty="0"/>
                  <a:t>n</a:t>
                </a:r>
              </a:p>
              <a:p>
                <a:r>
                  <a:rPr lang="en-GB" sz="2000" dirty="0"/>
                  <a:t>			3     6     9   </a:t>
                </a:r>
                <a:r>
                  <a:rPr lang="en-GB" sz="2000" b="1" u="sng" dirty="0"/>
                  <a:t>12</a:t>
                </a:r>
                <a:r>
                  <a:rPr lang="en-GB" sz="2000" dirty="0"/>
                  <a:t>| ………………………………….    3</a:t>
                </a:r>
                <a:r>
                  <a:rPr lang="en-GB" sz="2000" i="1" dirty="0"/>
                  <a:t>n</a:t>
                </a:r>
              </a:p>
              <a:p>
                <a:r>
                  <a:rPr lang="en-GB" sz="2000" i="1" dirty="0"/>
                  <a:t>		              </a:t>
                </a:r>
                <a:r>
                  <a:rPr lang="en-GB" sz="2000" dirty="0"/>
                  <a:t>|</a:t>
                </a:r>
                <a:r>
                  <a:rPr lang="en-GB" sz="2000" b="1" u="sng" dirty="0"/>
                  <a:t>4     8    12  16</a:t>
                </a:r>
                <a:r>
                  <a:rPr lang="en-GB" sz="2000" dirty="0"/>
                  <a:t>|</a:t>
                </a:r>
                <a:r>
                  <a:rPr lang="en-GB" sz="2000" b="1" dirty="0"/>
                  <a:t> </a:t>
                </a:r>
                <a:r>
                  <a:rPr lang="en-GB" sz="2000" dirty="0"/>
                  <a:t>………………………………….    4</a:t>
                </a:r>
                <a:r>
                  <a:rPr lang="en-GB" sz="2000" i="1" dirty="0"/>
                  <a:t>n</a:t>
                </a:r>
                <a:r>
                  <a:rPr lang="en-GB" sz="2000" dirty="0"/>
                  <a:t>  </a:t>
                </a:r>
                <a:endParaRPr lang="en-GB" sz="2000" i="1" dirty="0"/>
              </a:p>
              <a:p>
                <a:r>
                  <a:rPr lang="en-GB" sz="2000" i="1" dirty="0"/>
                  <a:t>			…………………………………………………………………</a:t>
                </a:r>
              </a:p>
              <a:p>
                <a:r>
                  <a:rPr lang="en-GB" sz="2000" i="1" dirty="0"/>
                  <a:t>			…………………………………………………………………</a:t>
                </a:r>
                <a:endParaRPr lang="en-GB" sz="2000" dirty="0"/>
              </a:p>
              <a:p>
                <a:r>
                  <a:rPr lang="en-GB" sz="2000" dirty="0"/>
                  <a:t>			</a:t>
                </a:r>
                <a:r>
                  <a:rPr lang="en-GB" sz="2000" i="1" dirty="0"/>
                  <a:t>n    </a:t>
                </a:r>
                <a:r>
                  <a:rPr lang="en-GB" sz="2000" dirty="0"/>
                  <a:t>2</a:t>
                </a:r>
                <a:r>
                  <a:rPr lang="en-GB" sz="2000" i="1" dirty="0"/>
                  <a:t>n </a:t>
                </a:r>
                <a:r>
                  <a:rPr lang="en-GB" sz="2000" dirty="0"/>
                  <a:t>  3</a:t>
                </a:r>
                <a:r>
                  <a:rPr lang="en-GB" sz="2000" i="1" dirty="0"/>
                  <a:t>n</a:t>
                </a:r>
                <a:r>
                  <a:rPr lang="en-GB" sz="2000" dirty="0"/>
                  <a:t>    ………………………………………..   </a:t>
                </a:r>
                <a:r>
                  <a:rPr lang="en-GB" sz="2000" i="1" dirty="0"/>
                  <a:t>n</a:t>
                </a:r>
                <a:r>
                  <a:rPr lang="en-GB" sz="2000" i="1" baseline="30000" dirty="0"/>
                  <a:t>2</a:t>
                </a:r>
                <a:endParaRPr lang="en-GB" sz="2000" dirty="0"/>
              </a:p>
              <a:p>
                <a:endParaRPr lang="en-GB" dirty="0"/>
              </a:p>
              <a:p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Find the sum of the entries in the </a:t>
                </a:r>
                <a:r>
                  <a:rPr lang="en-GB" sz="2400" i="1" dirty="0"/>
                  <a:t>k</a:t>
                </a:r>
                <a:r>
                  <a:rPr lang="en-GB" sz="2400" i="1" baseline="30000" dirty="0"/>
                  <a:t>th</a:t>
                </a:r>
                <a:r>
                  <a:rPr lang="en-GB" sz="2400" i="1" dirty="0"/>
                  <a:t> </a:t>
                </a:r>
                <a:r>
                  <a:rPr lang="en-GB" sz="2400" dirty="0"/>
                  <a:t>“reverse L-shape”</a:t>
                </a:r>
              </a:p>
              <a:p>
                <a:endParaRPr lang="en-GB" sz="800" dirty="0"/>
              </a:p>
              <a:p>
                <a:r>
                  <a:rPr lang="en-GB" sz="2400" dirty="0"/>
                  <a:t>           </a:t>
                </a:r>
                <a:r>
                  <a:rPr lang="en-GB" sz="2400" b="1" dirty="0"/>
                  <a:t>A – c – r – o – s – s                          D – o – w – n </a:t>
                </a:r>
              </a:p>
              <a:p>
                <a:r>
                  <a:rPr lang="en-GB" sz="2400" dirty="0"/>
                  <a:t>     [</a:t>
                </a:r>
                <a:r>
                  <a:rPr lang="en-GB" sz="2400" i="1" dirty="0"/>
                  <a:t>k </a:t>
                </a:r>
                <a:r>
                  <a:rPr lang="en-GB" sz="2400" dirty="0"/>
                  <a:t> + 2</a:t>
                </a:r>
                <a:r>
                  <a:rPr lang="en-GB" sz="2400" i="1" dirty="0"/>
                  <a:t>k </a:t>
                </a:r>
                <a:r>
                  <a:rPr lang="en-GB" sz="2400" dirty="0"/>
                  <a:t> + 3</a:t>
                </a:r>
                <a:r>
                  <a:rPr lang="en-GB" sz="2400" i="1" dirty="0"/>
                  <a:t>k </a:t>
                </a:r>
                <a:r>
                  <a:rPr lang="en-GB" sz="2400" dirty="0"/>
                  <a:t> + ……… + </a:t>
                </a:r>
                <a:r>
                  <a:rPr lang="en-GB" sz="2400" i="1" dirty="0"/>
                  <a:t>k</a:t>
                </a:r>
                <a:r>
                  <a:rPr lang="en-GB" sz="2400" i="1" baseline="30000" dirty="0"/>
                  <a:t>2</a:t>
                </a:r>
                <a:r>
                  <a:rPr lang="en-GB" sz="2400" dirty="0"/>
                  <a:t>]  +  [ </a:t>
                </a:r>
                <a:r>
                  <a:rPr lang="en-GB" sz="2400" i="1" dirty="0"/>
                  <a:t>k </a:t>
                </a:r>
                <a:r>
                  <a:rPr lang="en-GB" sz="2400" dirty="0"/>
                  <a:t>+ 2</a:t>
                </a:r>
                <a:r>
                  <a:rPr lang="en-GB" sz="2400" i="1" dirty="0"/>
                  <a:t>k </a:t>
                </a:r>
                <a:r>
                  <a:rPr lang="en-GB" sz="2400" dirty="0"/>
                  <a:t>+ 3</a:t>
                </a:r>
                <a:r>
                  <a:rPr lang="en-GB" sz="2400" i="1" dirty="0"/>
                  <a:t>k </a:t>
                </a:r>
                <a:r>
                  <a:rPr lang="en-GB" sz="2400" dirty="0"/>
                  <a:t>+ ……… + </a:t>
                </a:r>
                <a:r>
                  <a:rPr lang="en-GB" sz="2400" i="1" dirty="0"/>
                  <a:t>k</a:t>
                </a:r>
                <a:r>
                  <a:rPr lang="en-GB" sz="2400" dirty="0"/>
                  <a:t>(</a:t>
                </a:r>
                <a:r>
                  <a:rPr lang="en-GB" sz="2400" i="1" dirty="0"/>
                  <a:t>k</a:t>
                </a:r>
                <a:r>
                  <a:rPr lang="en-GB" sz="2400" dirty="0"/>
                  <a:t> – 1)]</a:t>
                </a:r>
              </a:p>
              <a:p>
                <a:endParaRPr lang="en-GB" sz="2400" i="1" baseline="30000" dirty="0"/>
              </a:p>
              <a:p>
                <a:r>
                  <a:rPr lang="en-GB" sz="2400" i="1" dirty="0"/>
                  <a:t>               k </a:t>
                </a:r>
                <a:r>
                  <a:rPr lang="en-GB" sz="2400" dirty="0"/>
                  <a:t>.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400" b="0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400" b="0" i="0" dirty="0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]                    +        </a:t>
                </a:r>
                <a:r>
                  <a:rPr lang="en-GB" sz="2400" i="1" dirty="0"/>
                  <a:t>k</a:t>
                </a:r>
                <a:r>
                  <a:rPr lang="en-GB" sz="2400" dirty="0"/>
                  <a:t>.[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]         =    ……   </a:t>
                </a:r>
                <a:endParaRPr lang="en-GB" sz="2400" i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04" y="834887"/>
                <a:ext cx="9886121" cy="5595955"/>
              </a:xfrm>
              <a:prstGeom prst="rect">
                <a:avLst/>
              </a:prstGeom>
              <a:blipFill>
                <a:blip r:embed="rId2"/>
                <a:stretch>
                  <a:fillRect l="-801" b="-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9609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/>
              <p:nvPr/>
            </p:nvSpPr>
            <p:spPr>
              <a:xfrm>
                <a:off x="1245704" y="834887"/>
                <a:ext cx="9886121" cy="5719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			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Find the sum of entries in the 4</a:t>
                </a:r>
                <a:r>
                  <a:rPr lang="en-GB" sz="2400" baseline="30000" dirty="0"/>
                  <a:t>th</a:t>
                </a:r>
                <a:r>
                  <a:rPr lang="en-GB" sz="2400" dirty="0"/>
                  <a:t> “reverse L-shape.</a:t>
                </a:r>
              </a:p>
              <a:p>
                <a:r>
                  <a:rPr lang="en-GB" sz="2400" dirty="0"/>
                  <a:t> </a:t>
                </a:r>
              </a:p>
              <a:p>
                <a:r>
                  <a:rPr lang="en-GB" dirty="0"/>
                  <a:t>      			</a:t>
                </a:r>
                <a:r>
                  <a:rPr lang="en-GB" sz="2000" dirty="0"/>
                  <a:t>1     2     3    </a:t>
                </a:r>
                <a:r>
                  <a:rPr lang="en-GB" sz="2000" b="1" u="sng" dirty="0"/>
                  <a:t>4</a:t>
                </a:r>
                <a:r>
                  <a:rPr lang="en-GB" sz="2000" b="1" dirty="0"/>
                  <a:t> </a:t>
                </a:r>
                <a:r>
                  <a:rPr lang="en-GB" sz="2000" dirty="0"/>
                  <a:t>|  ………………………………….     </a:t>
                </a:r>
                <a:r>
                  <a:rPr lang="en-GB" sz="2000" i="1" dirty="0"/>
                  <a:t>n</a:t>
                </a:r>
                <a:endParaRPr lang="en-GB" sz="2000" dirty="0"/>
              </a:p>
              <a:p>
                <a:r>
                  <a:rPr lang="en-GB" sz="2000" dirty="0"/>
                  <a:t>			2     4     6    </a:t>
                </a:r>
                <a:r>
                  <a:rPr lang="en-GB" sz="2000" b="1" u="sng" dirty="0"/>
                  <a:t>8 </a:t>
                </a:r>
                <a:r>
                  <a:rPr lang="en-GB" sz="2000" dirty="0"/>
                  <a:t>| ………………………………….    2</a:t>
                </a:r>
                <a:r>
                  <a:rPr lang="en-GB" sz="2000" i="1" dirty="0"/>
                  <a:t>n</a:t>
                </a:r>
              </a:p>
              <a:p>
                <a:r>
                  <a:rPr lang="en-GB" sz="2000" dirty="0"/>
                  <a:t>			3     6     9   </a:t>
                </a:r>
                <a:r>
                  <a:rPr lang="en-GB" sz="2000" b="1" u="sng" dirty="0"/>
                  <a:t>12</a:t>
                </a:r>
                <a:r>
                  <a:rPr lang="en-GB" sz="2000" dirty="0"/>
                  <a:t>| ………………………………….    3</a:t>
                </a:r>
                <a:r>
                  <a:rPr lang="en-GB" sz="2000" i="1" dirty="0"/>
                  <a:t>n</a:t>
                </a:r>
              </a:p>
              <a:p>
                <a:r>
                  <a:rPr lang="en-GB" sz="2000" i="1" dirty="0"/>
                  <a:t>		              </a:t>
                </a:r>
                <a:r>
                  <a:rPr lang="en-GB" sz="2000" dirty="0"/>
                  <a:t>|</a:t>
                </a:r>
                <a:r>
                  <a:rPr lang="en-GB" sz="2000" b="1" u="sng" dirty="0"/>
                  <a:t>4     8    12  16</a:t>
                </a:r>
                <a:r>
                  <a:rPr lang="en-GB" sz="2000" dirty="0"/>
                  <a:t>|</a:t>
                </a:r>
                <a:r>
                  <a:rPr lang="en-GB" sz="2000" b="1" dirty="0"/>
                  <a:t> </a:t>
                </a:r>
                <a:r>
                  <a:rPr lang="en-GB" sz="2000" dirty="0"/>
                  <a:t>………………………………….    4</a:t>
                </a:r>
                <a:r>
                  <a:rPr lang="en-GB" sz="2000" i="1" dirty="0"/>
                  <a:t>n</a:t>
                </a:r>
                <a:r>
                  <a:rPr lang="en-GB" sz="2000" dirty="0"/>
                  <a:t>  </a:t>
                </a:r>
                <a:endParaRPr lang="en-GB" sz="2000" i="1" dirty="0"/>
              </a:p>
              <a:p>
                <a:r>
                  <a:rPr lang="en-GB" sz="2000" i="1" dirty="0"/>
                  <a:t>			…………………………………………………………………</a:t>
                </a:r>
              </a:p>
              <a:p>
                <a:r>
                  <a:rPr lang="en-GB" sz="2000" i="1" dirty="0"/>
                  <a:t>			…………………………………………………………………</a:t>
                </a:r>
                <a:endParaRPr lang="en-GB" sz="2000" dirty="0"/>
              </a:p>
              <a:p>
                <a:r>
                  <a:rPr lang="en-GB" sz="2000" dirty="0"/>
                  <a:t>			</a:t>
                </a:r>
                <a:r>
                  <a:rPr lang="en-GB" sz="2000" i="1" dirty="0"/>
                  <a:t>n    </a:t>
                </a:r>
                <a:r>
                  <a:rPr lang="en-GB" sz="2000" dirty="0"/>
                  <a:t>2</a:t>
                </a:r>
                <a:r>
                  <a:rPr lang="en-GB" sz="2000" i="1" dirty="0"/>
                  <a:t>n </a:t>
                </a:r>
                <a:r>
                  <a:rPr lang="en-GB" sz="2000" dirty="0"/>
                  <a:t>  3</a:t>
                </a:r>
                <a:r>
                  <a:rPr lang="en-GB" sz="2000" i="1" dirty="0"/>
                  <a:t>n</a:t>
                </a:r>
                <a:r>
                  <a:rPr lang="en-GB" sz="2000" dirty="0"/>
                  <a:t>    ………………………………………..   </a:t>
                </a:r>
                <a:r>
                  <a:rPr lang="en-GB" sz="2000" i="1" dirty="0"/>
                  <a:t>n</a:t>
                </a:r>
                <a:r>
                  <a:rPr lang="en-GB" sz="2000" i="1" baseline="30000" dirty="0"/>
                  <a:t>2</a:t>
                </a:r>
                <a:endParaRPr lang="en-GB" sz="2000" dirty="0"/>
              </a:p>
              <a:p>
                <a:endParaRPr lang="en-GB" dirty="0"/>
              </a:p>
              <a:p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1" dirty="0"/>
                  <a:t>Total = </a:t>
                </a:r>
                <a:r>
                  <a:rPr lang="en-GB" sz="2400" dirty="0"/>
                  <a:t>(1 + 2 + 3 + ………. + </a:t>
                </a:r>
                <a:r>
                  <a:rPr lang="en-GB" sz="2400" i="1" dirty="0"/>
                  <a:t>n</a:t>
                </a:r>
                <a:r>
                  <a:rPr lang="en-GB" sz="2400" dirty="0"/>
                  <a:t>)</a:t>
                </a:r>
                <a:r>
                  <a:rPr lang="en-GB" sz="2400" baseline="30000" dirty="0"/>
                  <a:t>2</a:t>
                </a:r>
                <a:endParaRPr lang="en-GB" sz="2400" b="1" dirty="0"/>
              </a:p>
              <a:p>
                <a:r>
                  <a:rPr lang="en-GB" sz="2400" dirty="0"/>
                  <a:t>               =            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2400" baseline="30000" dirty="0"/>
                  <a:t>2</a:t>
                </a:r>
              </a:p>
              <a:p>
                <a:r>
                  <a:rPr lang="en-GB" sz="2400" dirty="0"/>
                  <a:t>	  =    </a:t>
                </a:r>
                <a:r>
                  <a:rPr lang="en-GB" sz="2400" b="1" dirty="0"/>
                  <a:t>1</a:t>
                </a:r>
                <a:r>
                  <a:rPr lang="en-GB" sz="2400" b="1" baseline="30000" dirty="0"/>
                  <a:t>3</a:t>
                </a:r>
                <a:r>
                  <a:rPr lang="en-GB" sz="2400" b="1" dirty="0"/>
                  <a:t> + 2</a:t>
                </a:r>
                <a:r>
                  <a:rPr lang="en-GB" sz="2400" b="1" baseline="30000" dirty="0"/>
                  <a:t>3</a:t>
                </a:r>
                <a:r>
                  <a:rPr lang="en-GB" sz="2400" b="1" dirty="0"/>
                  <a:t> + 3</a:t>
                </a:r>
                <a:r>
                  <a:rPr lang="en-GB" sz="2400" b="1" baseline="30000" dirty="0"/>
                  <a:t>3</a:t>
                </a:r>
                <a:r>
                  <a:rPr lang="en-GB" sz="2400" b="1" dirty="0"/>
                  <a:t> + 4</a:t>
                </a:r>
                <a:r>
                  <a:rPr lang="en-GB" sz="2400" b="1" baseline="30000" dirty="0"/>
                  <a:t>3</a:t>
                </a:r>
                <a:r>
                  <a:rPr lang="en-GB" sz="2400" b="1" dirty="0"/>
                  <a:t> + ……… + </a:t>
                </a:r>
                <a:r>
                  <a:rPr lang="en-GB" sz="2400" b="1" i="1" dirty="0"/>
                  <a:t>n</a:t>
                </a:r>
                <a:r>
                  <a:rPr lang="en-GB" sz="2400" b="1" i="1" baseline="30000" dirty="0"/>
                  <a:t>3</a:t>
                </a:r>
              </a:p>
              <a:p>
                <a:endParaRPr lang="en-GB" sz="2400" i="1" baseline="30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1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+ 2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+ 3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……… + 10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 =  ………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04" y="834887"/>
                <a:ext cx="9886121" cy="5719066"/>
              </a:xfrm>
              <a:prstGeom prst="rect">
                <a:avLst/>
              </a:prstGeom>
              <a:blipFill>
                <a:blip r:embed="rId2"/>
                <a:stretch>
                  <a:fillRect l="-801"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846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/>
              <p:nvPr/>
            </p:nvSpPr>
            <p:spPr>
              <a:xfrm>
                <a:off x="1245704" y="834887"/>
                <a:ext cx="9886121" cy="5395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i="1" dirty="0"/>
                  <a:t>S</a:t>
                </a:r>
                <a:r>
                  <a:rPr lang="en-GB" sz="2400" i="1" baseline="-25000" dirty="0"/>
                  <a:t>1</a:t>
                </a:r>
                <a:r>
                  <a:rPr lang="en-GB" sz="2400" i="1" dirty="0"/>
                  <a:t>  </a:t>
                </a:r>
                <a:r>
                  <a:rPr lang="en-GB" sz="2400" dirty="0"/>
                  <a:t>=  1 + 2 + 3 + ………. + </a:t>
                </a:r>
                <a:r>
                  <a:rPr lang="en-GB" sz="2400" i="1" dirty="0"/>
                  <a:t>n</a:t>
                </a:r>
                <a:r>
                  <a:rPr lang="en-GB" sz="2400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baseline="30000" dirty="0"/>
              </a:p>
              <a:p>
                <a:endParaRPr lang="en-GB" sz="800" baseline="30000" dirty="0"/>
              </a:p>
              <a:p>
                <a:r>
                  <a:rPr lang="en-GB" sz="2400" dirty="0"/>
                  <a:t>					 </a:t>
                </a:r>
                <a:r>
                  <a:rPr lang="en-GB" sz="2400" b="1" i="1" dirty="0"/>
                  <a:t>S</a:t>
                </a:r>
                <a:r>
                  <a:rPr lang="en-GB" sz="2400" b="1" i="1" baseline="-25000" dirty="0"/>
                  <a:t>2</a:t>
                </a:r>
                <a:r>
                  <a:rPr lang="en-GB" sz="2400" b="1" i="1" dirty="0"/>
                  <a:t>  </a:t>
                </a:r>
                <a:r>
                  <a:rPr lang="en-GB" sz="2400" b="1" dirty="0"/>
                  <a:t>= 1</a:t>
                </a:r>
                <a:r>
                  <a:rPr lang="en-GB" sz="2400" b="1" baseline="30000" dirty="0"/>
                  <a:t>2</a:t>
                </a:r>
                <a:r>
                  <a:rPr lang="en-GB" sz="2400" b="1" dirty="0"/>
                  <a:t> + 2</a:t>
                </a:r>
                <a:r>
                  <a:rPr lang="en-GB" sz="2400" b="1" baseline="30000" dirty="0"/>
                  <a:t>2</a:t>
                </a:r>
                <a:r>
                  <a:rPr lang="en-GB" sz="2400" b="1" dirty="0"/>
                  <a:t> + 3</a:t>
                </a:r>
                <a:r>
                  <a:rPr lang="en-GB" sz="2400" b="1" baseline="30000" dirty="0"/>
                  <a:t>2</a:t>
                </a:r>
                <a:r>
                  <a:rPr lang="en-GB" sz="2400" b="1" dirty="0"/>
                  <a:t> + 4</a:t>
                </a:r>
                <a:r>
                  <a:rPr lang="en-GB" sz="2400" b="1" baseline="30000" dirty="0"/>
                  <a:t>2</a:t>
                </a:r>
                <a:r>
                  <a:rPr lang="en-GB" sz="2400" b="1" dirty="0"/>
                  <a:t> + ……… + </a:t>
                </a:r>
                <a:r>
                  <a:rPr lang="en-GB" sz="2400" b="1" i="1" dirty="0"/>
                  <a:t>n</a:t>
                </a:r>
                <a:r>
                  <a:rPr lang="en-GB" sz="2400" b="1" i="1" baseline="30000" dirty="0"/>
                  <a:t>2</a:t>
                </a:r>
                <a:r>
                  <a:rPr lang="en-GB" sz="2400" b="1" i="1" dirty="0"/>
                  <a:t> </a:t>
                </a:r>
                <a:r>
                  <a:rPr lang="en-GB" sz="2400" b="1" dirty="0"/>
                  <a:t> =  ???</a:t>
                </a:r>
              </a:p>
              <a:p>
                <a:endParaRPr lang="en-GB" sz="800" dirty="0"/>
              </a:p>
              <a:p>
                <a:r>
                  <a:rPr lang="en-GB" sz="2400" dirty="0"/>
                  <a:t>     </a:t>
                </a:r>
                <a:r>
                  <a:rPr lang="en-GB" sz="2400" i="1" dirty="0"/>
                  <a:t>S</a:t>
                </a:r>
                <a:r>
                  <a:rPr lang="en-GB" sz="2400" i="1" baseline="-25000" dirty="0"/>
                  <a:t>3</a:t>
                </a:r>
                <a:r>
                  <a:rPr lang="en-GB" sz="2400" dirty="0"/>
                  <a:t>  =  1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+ 2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+ 3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+ 4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……… + </a:t>
                </a:r>
                <a:r>
                  <a:rPr lang="en-GB" sz="2400" i="1" dirty="0"/>
                  <a:t>n</a:t>
                </a:r>
                <a:r>
                  <a:rPr lang="en-GB" sz="2400" i="1" baseline="30000" dirty="0"/>
                  <a:t>3</a:t>
                </a:r>
                <a:r>
                  <a:rPr lang="en-GB" sz="2400" i="1" dirty="0"/>
                  <a:t> </a:t>
                </a:r>
                <a:r>
                  <a:rPr lang="en-GB" sz="2400" dirty="0"/>
                  <a:t> = 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2400" baseline="30000" dirty="0"/>
                  <a:t>2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Find the sum of entries down the “leading diagonal”.</a:t>
                </a:r>
              </a:p>
              <a:p>
                <a:endParaRPr lang="en-GB" sz="800" dirty="0"/>
              </a:p>
              <a:p>
                <a:r>
                  <a:rPr lang="en-GB" dirty="0"/>
                  <a:t>      			</a:t>
                </a:r>
                <a:r>
                  <a:rPr lang="en-GB" sz="2000" b="1" u="sng" dirty="0"/>
                  <a:t>1</a:t>
                </a:r>
                <a:r>
                  <a:rPr lang="en-GB" sz="2000" dirty="0"/>
                  <a:t>     2     3    4   ………………………………….     </a:t>
                </a:r>
                <a:r>
                  <a:rPr lang="en-GB" sz="2000" i="1" dirty="0"/>
                  <a:t>n</a:t>
                </a:r>
                <a:endParaRPr lang="en-GB" sz="2000" dirty="0"/>
              </a:p>
              <a:p>
                <a:r>
                  <a:rPr lang="en-GB" sz="2000" dirty="0"/>
                  <a:t>			2     </a:t>
                </a:r>
                <a:r>
                  <a:rPr lang="en-GB" sz="2000" b="1" u="sng" dirty="0"/>
                  <a:t>4</a:t>
                </a:r>
                <a:r>
                  <a:rPr lang="en-GB" sz="2000" dirty="0"/>
                  <a:t>     6    8  ………………………………….    2</a:t>
                </a:r>
                <a:r>
                  <a:rPr lang="en-GB" sz="2000" i="1" dirty="0"/>
                  <a:t>n</a:t>
                </a:r>
              </a:p>
              <a:p>
                <a:r>
                  <a:rPr lang="en-GB" sz="2000" dirty="0"/>
                  <a:t>			3     6     </a:t>
                </a:r>
                <a:r>
                  <a:rPr lang="en-GB" sz="2000" b="1" u="sng" dirty="0"/>
                  <a:t>9</a:t>
                </a:r>
                <a:r>
                  <a:rPr lang="en-GB" sz="2000" dirty="0"/>
                  <a:t>   12 ………………………………….    3</a:t>
                </a:r>
                <a:r>
                  <a:rPr lang="en-GB" sz="2000" i="1" dirty="0"/>
                  <a:t>n</a:t>
                </a:r>
              </a:p>
              <a:p>
                <a:r>
                  <a:rPr lang="en-GB" sz="2000" i="1" dirty="0"/>
                  <a:t>		              	</a:t>
                </a:r>
                <a:r>
                  <a:rPr lang="en-GB" sz="2000" dirty="0"/>
                  <a:t>4     8    12  </a:t>
                </a:r>
                <a:r>
                  <a:rPr lang="en-GB" sz="2000" b="1" u="sng" dirty="0"/>
                  <a:t>16</a:t>
                </a:r>
                <a:r>
                  <a:rPr lang="en-GB" sz="2000" dirty="0"/>
                  <a:t> ………………………………….    4</a:t>
                </a:r>
                <a:r>
                  <a:rPr lang="en-GB" sz="2000" i="1" dirty="0"/>
                  <a:t>n</a:t>
                </a:r>
                <a:r>
                  <a:rPr lang="en-GB" sz="2000" dirty="0"/>
                  <a:t> </a:t>
                </a:r>
              </a:p>
              <a:p>
                <a:r>
                  <a:rPr lang="en-GB" sz="2000" dirty="0"/>
                  <a:t>			………………………………………………………………..</a:t>
                </a:r>
              </a:p>
              <a:p>
                <a:r>
                  <a:rPr lang="en-GB" sz="2000" dirty="0"/>
                  <a:t>			……………………………………………………………….. </a:t>
                </a:r>
                <a:endParaRPr lang="en-GB" sz="2000" i="1" dirty="0"/>
              </a:p>
              <a:p>
                <a:r>
                  <a:rPr lang="en-GB" sz="2000" i="1" dirty="0"/>
                  <a:t>			…………………………………………………………………</a:t>
                </a:r>
              </a:p>
              <a:p>
                <a:r>
                  <a:rPr lang="en-GB" sz="2000" i="1" dirty="0"/>
                  <a:t>			…………………………………………………………………</a:t>
                </a:r>
                <a:endParaRPr lang="en-GB" sz="2000" dirty="0"/>
              </a:p>
              <a:p>
                <a:r>
                  <a:rPr lang="en-GB" sz="2000" dirty="0"/>
                  <a:t>			</a:t>
                </a:r>
                <a:r>
                  <a:rPr lang="en-GB" sz="2000" i="1" dirty="0"/>
                  <a:t>n    </a:t>
                </a:r>
                <a:r>
                  <a:rPr lang="en-GB" sz="2000" dirty="0"/>
                  <a:t>2</a:t>
                </a:r>
                <a:r>
                  <a:rPr lang="en-GB" sz="2000" i="1" dirty="0"/>
                  <a:t>n </a:t>
                </a:r>
                <a:r>
                  <a:rPr lang="en-GB" sz="2000" dirty="0"/>
                  <a:t>  3</a:t>
                </a:r>
                <a:r>
                  <a:rPr lang="en-GB" sz="2000" i="1" dirty="0"/>
                  <a:t>n</a:t>
                </a:r>
                <a:r>
                  <a:rPr lang="en-GB" sz="2000" dirty="0"/>
                  <a:t>    ………………………………………..   </a:t>
                </a:r>
                <a:r>
                  <a:rPr lang="en-GB" sz="2000" b="1" i="1" u="sng" dirty="0"/>
                  <a:t>n</a:t>
                </a:r>
                <a:r>
                  <a:rPr lang="en-GB" sz="2000" b="1" i="1" u="sng" baseline="30000" dirty="0"/>
                  <a:t>2</a:t>
                </a:r>
                <a:endParaRPr lang="en-GB" sz="2000" b="1" u="sng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04" y="834887"/>
                <a:ext cx="9886121" cy="5395451"/>
              </a:xfrm>
              <a:prstGeom prst="rect">
                <a:avLst/>
              </a:prstGeom>
              <a:blipFill>
                <a:blip r:embed="rId2"/>
                <a:stretch>
                  <a:fillRect l="-801" b="-11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189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baseline="30000" dirty="0"/>
          </a:p>
          <a:p>
            <a:pPr algn="ctr"/>
            <a:r>
              <a:rPr lang="en-GB" sz="2400" b="1" i="1" dirty="0"/>
              <a:t>S</a:t>
            </a:r>
            <a:r>
              <a:rPr lang="en-GB" sz="2400" b="1" i="1" baseline="-25000" dirty="0"/>
              <a:t>2</a:t>
            </a:r>
            <a:r>
              <a:rPr lang="en-GB" sz="2400" b="1" i="1" dirty="0"/>
              <a:t>  </a:t>
            </a:r>
            <a:r>
              <a:rPr lang="en-GB" sz="2400" b="1" dirty="0"/>
              <a:t>= 1</a:t>
            </a:r>
            <a:r>
              <a:rPr lang="en-GB" sz="2400" b="1" baseline="30000" dirty="0"/>
              <a:t>2</a:t>
            </a:r>
            <a:r>
              <a:rPr lang="en-GB" sz="2400" b="1" dirty="0"/>
              <a:t> + 2</a:t>
            </a:r>
            <a:r>
              <a:rPr lang="en-GB" sz="2400" b="1" baseline="30000" dirty="0"/>
              <a:t>2</a:t>
            </a:r>
            <a:r>
              <a:rPr lang="en-GB" sz="2400" b="1" dirty="0"/>
              <a:t> + 3</a:t>
            </a:r>
            <a:r>
              <a:rPr lang="en-GB" sz="2400" b="1" baseline="30000" dirty="0"/>
              <a:t>2</a:t>
            </a:r>
            <a:r>
              <a:rPr lang="en-GB" sz="2400" b="1" dirty="0"/>
              <a:t> + 4</a:t>
            </a:r>
            <a:r>
              <a:rPr lang="en-GB" sz="2400" b="1" baseline="30000" dirty="0"/>
              <a:t>2</a:t>
            </a:r>
            <a:r>
              <a:rPr lang="en-GB" sz="2400" b="1" dirty="0"/>
              <a:t> + ……… + </a:t>
            </a:r>
            <a:r>
              <a:rPr lang="en-GB" sz="2400" b="1" i="1" dirty="0"/>
              <a:t>n</a:t>
            </a:r>
            <a:r>
              <a:rPr lang="en-GB" sz="2400" b="1" i="1" baseline="30000" dirty="0"/>
              <a:t>2</a:t>
            </a:r>
            <a:r>
              <a:rPr lang="en-GB" sz="2400" b="1" i="1" dirty="0"/>
              <a:t> </a:t>
            </a:r>
            <a:r>
              <a:rPr lang="en-GB" sz="2400" b="1" dirty="0"/>
              <a:t> =  ???</a:t>
            </a:r>
          </a:p>
          <a:p>
            <a:r>
              <a:rPr lang="en-GB" sz="2400" dirty="0"/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sum of entries down the diagonal </a:t>
            </a:r>
            <a:r>
              <a:rPr lang="en-GB" sz="2400" i="1" dirty="0"/>
              <a:t>just above </a:t>
            </a:r>
            <a:r>
              <a:rPr lang="en-GB" sz="2400" dirty="0"/>
              <a:t>the leading diagonal.</a:t>
            </a:r>
          </a:p>
          <a:p>
            <a:endParaRPr lang="en-GB" sz="800" dirty="0"/>
          </a:p>
          <a:p>
            <a:r>
              <a:rPr lang="en-GB" dirty="0"/>
              <a:t>      			</a:t>
            </a:r>
            <a:r>
              <a:rPr lang="en-GB" sz="2000" dirty="0"/>
              <a:t>1     </a:t>
            </a:r>
            <a:r>
              <a:rPr lang="en-GB" sz="2000" b="1" u="sng" dirty="0"/>
              <a:t>2</a:t>
            </a:r>
            <a:r>
              <a:rPr lang="en-GB" sz="2000" dirty="0"/>
              <a:t>     3    4   ………………………………….     </a:t>
            </a:r>
            <a:r>
              <a:rPr lang="en-GB" sz="2000" i="1" dirty="0"/>
              <a:t>n</a:t>
            </a:r>
            <a:endParaRPr lang="en-GB" sz="2000" dirty="0"/>
          </a:p>
          <a:p>
            <a:r>
              <a:rPr lang="en-GB" sz="2000" dirty="0"/>
              <a:t>			2     4     </a:t>
            </a:r>
            <a:r>
              <a:rPr lang="en-GB" sz="2000" b="1" u="sng" dirty="0"/>
              <a:t>6</a:t>
            </a:r>
            <a:r>
              <a:rPr lang="en-GB" sz="2000" dirty="0"/>
              <a:t>    8  ………………………………….    2</a:t>
            </a:r>
            <a:r>
              <a:rPr lang="en-GB" sz="2000" i="1" dirty="0"/>
              <a:t>n</a:t>
            </a:r>
          </a:p>
          <a:p>
            <a:r>
              <a:rPr lang="en-GB" sz="2000" dirty="0"/>
              <a:t>			3     6     9   </a:t>
            </a:r>
            <a:r>
              <a:rPr lang="en-GB" sz="2000" b="1" u="sng" dirty="0"/>
              <a:t>12</a:t>
            </a:r>
            <a:r>
              <a:rPr lang="en-GB" sz="2000" dirty="0"/>
              <a:t> ………………………………….    3</a:t>
            </a:r>
            <a:r>
              <a:rPr lang="en-GB" sz="2000" i="1" dirty="0"/>
              <a:t>n</a:t>
            </a:r>
          </a:p>
          <a:p>
            <a:r>
              <a:rPr lang="en-GB" sz="2000" i="1" dirty="0"/>
              <a:t>		              	</a:t>
            </a:r>
            <a:r>
              <a:rPr lang="en-GB" sz="2000" dirty="0"/>
              <a:t>4     8    12  16 ………………………………….    4</a:t>
            </a:r>
            <a:r>
              <a:rPr lang="en-GB" sz="2000" i="1" dirty="0"/>
              <a:t>n</a:t>
            </a:r>
            <a:r>
              <a:rPr lang="en-GB" sz="2000" dirty="0"/>
              <a:t> </a:t>
            </a:r>
          </a:p>
          <a:p>
            <a:r>
              <a:rPr lang="en-GB" sz="2000" dirty="0"/>
              <a:t>			………………………………………………………………..</a:t>
            </a:r>
          </a:p>
          <a:p>
            <a:r>
              <a:rPr lang="en-GB" sz="2000" dirty="0"/>
              <a:t>			……………………………………………………………….. </a:t>
            </a:r>
            <a:endParaRPr lang="en-GB" sz="2000" i="1" dirty="0"/>
          </a:p>
          <a:p>
            <a:r>
              <a:rPr lang="en-GB" sz="2000" i="1" dirty="0"/>
              <a:t>			…………………………………………………………………</a:t>
            </a:r>
          </a:p>
          <a:p>
            <a:r>
              <a:rPr lang="en-GB" sz="2000" i="1" dirty="0"/>
              <a:t>			………………………………………………………………</a:t>
            </a:r>
            <a:r>
              <a:rPr lang="en-GB" sz="2000" b="1" i="1" u="sng" dirty="0"/>
              <a:t>…</a:t>
            </a:r>
            <a:endParaRPr lang="en-GB" sz="2000" b="1" u="sng" dirty="0"/>
          </a:p>
          <a:p>
            <a:r>
              <a:rPr lang="en-GB" sz="2000" dirty="0"/>
              <a:t>			</a:t>
            </a:r>
            <a:r>
              <a:rPr lang="en-GB" sz="2000" i="1" dirty="0"/>
              <a:t>n    </a:t>
            </a:r>
            <a:r>
              <a:rPr lang="en-GB" sz="2000" dirty="0"/>
              <a:t>2</a:t>
            </a:r>
            <a:r>
              <a:rPr lang="en-GB" sz="2000" i="1" dirty="0"/>
              <a:t>n </a:t>
            </a:r>
            <a:r>
              <a:rPr lang="en-GB" sz="2000" dirty="0"/>
              <a:t>  3</a:t>
            </a:r>
            <a:r>
              <a:rPr lang="en-GB" sz="2000" i="1" dirty="0"/>
              <a:t>n</a:t>
            </a:r>
            <a:r>
              <a:rPr lang="en-GB" sz="2000" dirty="0"/>
              <a:t>    ………………………………………..   </a:t>
            </a:r>
            <a:r>
              <a:rPr lang="en-GB" sz="2000" i="1" dirty="0"/>
              <a:t>n</a:t>
            </a:r>
            <a:r>
              <a:rPr lang="en-GB" sz="2000" i="1" baseline="30000" dirty="0"/>
              <a:t>2</a:t>
            </a:r>
          </a:p>
          <a:p>
            <a:endParaRPr lang="en-GB" sz="2000" dirty="0"/>
          </a:p>
          <a:p>
            <a:r>
              <a:rPr lang="en-GB" sz="2400" b="1" i="1" dirty="0"/>
              <a:t>          S </a:t>
            </a:r>
            <a:r>
              <a:rPr lang="en-GB" sz="2400" b="1" dirty="0"/>
              <a:t>=    1.2    +   2.3    +   3.4     +   4.5     + …………… +   (</a:t>
            </a:r>
            <a:r>
              <a:rPr lang="en-GB" sz="2400" b="1" i="1" dirty="0"/>
              <a:t>n </a:t>
            </a:r>
            <a:r>
              <a:rPr lang="en-GB" sz="2400" b="1" dirty="0"/>
              <a:t>– 1)</a:t>
            </a:r>
            <a:r>
              <a:rPr lang="en-GB" sz="2400" b="1" i="1" dirty="0"/>
              <a:t>n</a:t>
            </a:r>
          </a:p>
          <a:p>
            <a:r>
              <a:rPr lang="en-GB" sz="2400" b="1" i="1" dirty="0"/>
              <a:t>	</a:t>
            </a:r>
            <a:r>
              <a:rPr lang="en-GB" sz="2000" dirty="0"/>
              <a:t>= 1.(1 + 1) + 2(2 + 1) + 3.(3 + 1) + 4.(4 + 1) + ………………  + (</a:t>
            </a:r>
            <a:r>
              <a:rPr lang="en-GB" sz="2000" i="1" dirty="0"/>
              <a:t>n </a:t>
            </a:r>
            <a:r>
              <a:rPr lang="en-GB" sz="2000" dirty="0"/>
              <a:t>– 1)([</a:t>
            </a:r>
            <a:r>
              <a:rPr lang="en-GB" sz="2000" i="1" dirty="0"/>
              <a:t>n </a:t>
            </a:r>
            <a:r>
              <a:rPr lang="en-GB" sz="2000" dirty="0"/>
              <a:t>– 1] + 1) </a:t>
            </a:r>
          </a:p>
          <a:p>
            <a:endParaRPr lang="en-GB" sz="2000" dirty="0"/>
          </a:p>
          <a:p>
            <a:r>
              <a:rPr lang="en-GB" sz="2000" dirty="0"/>
              <a:t>	= [1</a:t>
            </a:r>
            <a:r>
              <a:rPr lang="en-GB" sz="2000" baseline="30000" dirty="0"/>
              <a:t>2</a:t>
            </a:r>
            <a:r>
              <a:rPr lang="en-GB" sz="2000" dirty="0"/>
              <a:t> + 2</a:t>
            </a:r>
            <a:r>
              <a:rPr lang="en-GB" sz="2000" baseline="30000" dirty="0"/>
              <a:t>2</a:t>
            </a:r>
            <a:r>
              <a:rPr lang="en-GB" sz="2000" dirty="0"/>
              <a:t> + 3</a:t>
            </a:r>
            <a:r>
              <a:rPr lang="en-GB" sz="2000" baseline="30000" dirty="0"/>
              <a:t>2</a:t>
            </a:r>
            <a:r>
              <a:rPr lang="en-GB" sz="2000" dirty="0"/>
              <a:t> + 4</a:t>
            </a:r>
            <a:r>
              <a:rPr lang="en-GB" sz="2000" baseline="30000" dirty="0"/>
              <a:t>2</a:t>
            </a:r>
            <a:r>
              <a:rPr lang="en-GB" sz="2000" dirty="0"/>
              <a:t> + …… + (</a:t>
            </a:r>
            <a:r>
              <a:rPr lang="en-GB" sz="2000" i="1" dirty="0"/>
              <a:t>n </a:t>
            </a:r>
            <a:r>
              <a:rPr lang="en-GB" sz="2000" dirty="0"/>
              <a:t>– 1)</a:t>
            </a:r>
            <a:r>
              <a:rPr lang="en-GB" sz="2000" i="1" baseline="30000" dirty="0"/>
              <a:t>2</a:t>
            </a:r>
            <a:r>
              <a:rPr lang="en-GB" sz="2000" dirty="0"/>
              <a:t>]  + [1 + 2 + 3 + 4 + …… + (</a:t>
            </a:r>
            <a:r>
              <a:rPr lang="en-GB" sz="2000" i="1" dirty="0"/>
              <a:t>n </a:t>
            </a:r>
            <a:r>
              <a:rPr lang="en-GB" sz="2000" dirty="0"/>
              <a:t>– 1)] = </a:t>
            </a:r>
            <a:r>
              <a:rPr lang="en-GB" sz="2000" i="1" dirty="0"/>
              <a:t>S</a:t>
            </a:r>
            <a:r>
              <a:rPr lang="en-GB" sz="2000" i="1" baseline="-25000" dirty="0"/>
              <a:t>2</a:t>
            </a:r>
            <a:r>
              <a:rPr lang="en-GB" sz="2000" dirty="0"/>
              <a:t>(</a:t>
            </a:r>
            <a:r>
              <a:rPr lang="en-GB" sz="2000" i="1" dirty="0"/>
              <a:t>n</a:t>
            </a:r>
            <a:r>
              <a:rPr lang="en-GB" sz="2000" dirty="0"/>
              <a:t>–1) </a:t>
            </a:r>
            <a:r>
              <a:rPr lang="en-GB" sz="2000" i="1" dirty="0"/>
              <a:t>+ S</a:t>
            </a:r>
            <a:r>
              <a:rPr lang="en-GB" sz="2000" i="1" baseline="-25000" dirty="0"/>
              <a:t>1</a:t>
            </a:r>
            <a:r>
              <a:rPr lang="en-GB" sz="2000" dirty="0"/>
              <a:t>(</a:t>
            </a:r>
            <a:r>
              <a:rPr lang="en-GB" sz="2000" i="1" dirty="0"/>
              <a:t>n–</a:t>
            </a:r>
            <a:r>
              <a:rPr lang="en-GB" sz="2000" dirty="0"/>
              <a:t>1)</a:t>
            </a:r>
            <a:r>
              <a:rPr lang="en-GB" sz="2000" i="1" dirty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53110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5899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baseline="30000" dirty="0"/>
          </a:p>
          <a:p>
            <a:pPr algn="ctr"/>
            <a:r>
              <a:rPr lang="en-GB" sz="2400" b="1" i="1" dirty="0"/>
              <a:t>S</a:t>
            </a:r>
            <a:r>
              <a:rPr lang="en-GB" sz="2400" b="1" i="1" baseline="-25000" dirty="0"/>
              <a:t>2</a:t>
            </a:r>
            <a:r>
              <a:rPr lang="en-GB" sz="2400" b="1" i="1" dirty="0"/>
              <a:t>  </a:t>
            </a:r>
            <a:r>
              <a:rPr lang="en-GB" sz="2400" b="1" dirty="0"/>
              <a:t>= 1</a:t>
            </a:r>
            <a:r>
              <a:rPr lang="en-GB" sz="2400" b="1" baseline="30000" dirty="0"/>
              <a:t>2</a:t>
            </a:r>
            <a:r>
              <a:rPr lang="en-GB" sz="2400" b="1" dirty="0"/>
              <a:t> + 2</a:t>
            </a:r>
            <a:r>
              <a:rPr lang="en-GB" sz="2400" b="1" baseline="30000" dirty="0"/>
              <a:t>2</a:t>
            </a:r>
            <a:r>
              <a:rPr lang="en-GB" sz="2400" b="1" dirty="0"/>
              <a:t> + 3</a:t>
            </a:r>
            <a:r>
              <a:rPr lang="en-GB" sz="2400" b="1" baseline="30000" dirty="0"/>
              <a:t>2</a:t>
            </a:r>
            <a:r>
              <a:rPr lang="en-GB" sz="2400" b="1" dirty="0"/>
              <a:t> + 4</a:t>
            </a:r>
            <a:r>
              <a:rPr lang="en-GB" sz="2400" b="1" baseline="30000" dirty="0"/>
              <a:t>2</a:t>
            </a:r>
            <a:r>
              <a:rPr lang="en-GB" sz="2400" b="1" dirty="0"/>
              <a:t> + ……… + </a:t>
            </a:r>
            <a:r>
              <a:rPr lang="en-GB" sz="2400" b="1" i="1" dirty="0"/>
              <a:t>n</a:t>
            </a:r>
            <a:r>
              <a:rPr lang="en-GB" sz="2400" b="1" i="1" baseline="30000" dirty="0"/>
              <a:t>2</a:t>
            </a:r>
            <a:r>
              <a:rPr lang="en-GB" sz="2400" b="1" i="1" dirty="0"/>
              <a:t> </a:t>
            </a:r>
            <a:r>
              <a:rPr lang="en-GB" sz="2400" b="1" dirty="0"/>
              <a:t> =  ???</a:t>
            </a:r>
          </a:p>
          <a:p>
            <a:r>
              <a:rPr lang="en-GB" sz="2400" dirty="0"/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sum of 3×entries down diagonal </a:t>
            </a:r>
            <a:r>
              <a:rPr lang="en-GB" sz="2400" i="1" dirty="0"/>
              <a:t>just above </a:t>
            </a:r>
            <a:r>
              <a:rPr lang="en-GB" sz="2400" dirty="0"/>
              <a:t>the leading diagonal.</a:t>
            </a:r>
          </a:p>
          <a:p>
            <a:endParaRPr lang="en-GB" sz="800" dirty="0"/>
          </a:p>
          <a:p>
            <a:r>
              <a:rPr lang="en-GB" dirty="0"/>
              <a:t>      			</a:t>
            </a:r>
            <a:r>
              <a:rPr lang="en-GB" sz="2000" dirty="0"/>
              <a:t>1     </a:t>
            </a:r>
            <a:r>
              <a:rPr lang="en-GB" sz="2000" b="1" u="sng" dirty="0"/>
              <a:t>2</a:t>
            </a:r>
            <a:r>
              <a:rPr lang="en-GB" sz="2000" dirty="0"/>
              <a:t>     3    4   ………………………………….     </a:t>
            </a:r>
            <a:r>
              <a:rPr lang="en-GB" sz="2000" i="1" dirty="0"/>
              <a:t>n</a:t>
            </a:r>
            <a:endParaRPr lang="en-GB" sz="2000" dirty="0"/>
          </a:p>
          <a:p>
            <a:r>
              <a:rPr lang="en-GB" sz="2000" dirty="0"/>
              <a:t>			2     4     </a:t>
            </a:r>
            <a:r>
              <a:rPr lang="en-GB" sz="2000" b="1" u="sng" dirty="0"/>
              <a:t>6</a:t>
            </a:r>
            <a:r>
              <a:rPr lang="en-GB" sz="2000" dirty="0"/>
              <a:t>    8  ………………………………….    2</a:t>
            </a:r>
            <a:r>
              <a:rPr lang="en-GB" sz="2000" i="1" dirty="0"/>
              <a:t>n</a:t>
            </a:r>
          </a:p>
          <a:p>
            <a:r>
              <a:rPr lang="en-GB" sz="2000" dirty="0"/>
              <a:t>			3     6     9   </a:t>
            </a:r>
            <a:r>
              <a:rPr lang="en-GB" sz="2000" b="1" u="sng" dirty="0"/>
              <a:t>12</a:t>
            </a:r>
            <a:r>
              <a:rPr lang="en-GB" sz="2000" dirty="0"/>
              <a:t> ………………………………….    3</a:t>
            </a:r>
            <a:r>
              <a:rPr lang="en-GB" sz="2000" i="1" dirty="0"/>
              <a:t>n</a:t>
            </a:r>
          </a:p>
          <a:p>
            <a:r>
              <a:rPr lang="en-GB" sz="2000" i="1" dirty="0"/>
              <a:t>		              	</a:t>
            </a:r>
            <a:r>
              <a:rPr lang="en-GB" sz="2000" dirty="0"/>
              <a:t>4     8    12  16 ………………………………….    4</a:t>
            </a:r>
            <a:r>
              <a:rPr lang="en-GB" sz="2000" i="1" dirty="0"/>
              <a:t>n</a:t>
            </a:r>
            <a:r>
              <a:rPr lang="en-GB" sz="2000" dirty="0"/>
              <a:t> </a:t>
            </a:r>
          </a:p>
          <a:p>
            <a:r>
              <a:rPr lang="en-GB" sz="2000" dirty="0"/>
              <a:t>			………………………………………………………………..</a:t>
            </a:r>
          </a:p>
          <a:p>
            <a:r>
              <a:rPr lang="en-GB" sz="2000" dirty="0"/>
              <a:t>			……………………………………………………………….. </a:t>
            </a:r>
            <a:endParaRPr lang="en-GB" sz="2000" i="1" dirty="0"/>
          </a:p>
          <a:p>
            <a:r>
              <a:rPr lang="en-GB" sz="2000" i="1" dirty="0"/>
              <a:t>			…………………………………………………………………</a:t>
            </a:r>
          </a:p>
          <a:p>
            <a:r>
              <a:rPr lang="en-GB" sz="2000" i="1" dirty="0"/>
              <a:t>			………………………………………………………………</a:t>
            </a:r>
            <a:r>
              <a:rPr lang="en-GB" sz="2000" b="1" i="1" u="sng" dirty="0"/>
              <a:t>…</a:t>
            </a:r>
            <a:endParaRPr lang="en-GB" sz="2000" b="1" u="sng" dirty="0"/>
          </a:p>
          <a:p>
            <a:r>
              <a:rPr lang="en-GB" sz="2000" dirty="0"/>
              <a:t>			</a:t>
            </a:r>
            <a:r>
              <a:rPr lang="en-GB" sz="2000" i="1" dirty="0"/>
              <a:t>n    </a:t>
            </a:r>
            <a:r>
              <a:rPr lang="en-GB" sz="2000" dirty="0"/>
              <a:t>2</a:t>
            </a:r>
            <a:r>
              <a:rPr lang="en-GB" sz="2000" i="1" dirty="0"/>
              <a:t>n </a:t>
            </a:r>
            <a:r>
              <a:rPr lang="en-GB" sz="2000" dirty="0"/>
              <a:t>  3</a:t>
            </a:r>
            <a:r>
              <a:rPr lang="en-GB" sz="2000" i="1" dirty="0"/>
              <a:t>n</a:t>
            </a:r>
            <a:r>
              <a:rPr lang="en-GB" sz="2000" dirty="0"/>
              <a:t>    ………………………………………..   </a:t>
            </a:r>
            <a:r>
              <a:rPr lang="en-GB" sz="2000" i="1" dirty="0"/>
              <a:t>n</a:t>
            </a:r>
            <a:r>
              <a:rPr lang="en-GB" sz="2000" i="1" baseline="30000" dirty="0"/>
              <a:t>2</a:t>
            </a:r>
          </a:p>
          <a:p>
            <a:endParaRPr lang="en-GB" sz="2000" dirty="0"/>
          </a:p>
          <a:p>
            <a:r>
              <a:rPr lang="en-GB" sz="2400" b="1" i="1" dirty="0"/>
              <a:t>          </a:t>
            </a:r>
            <a:r>
              <a:rPr lang="en-GB" sz="2400" b="1" dirty="0"/>
              <a:t>3</a:t>
            </a:r>
            <a:r>
              <a:rPr lang="en-GB" sz="2400" b="1" i="1" dirty="0"/>
              <a:t>S </a:t>
            </a:r>
            <a:r>
              <a:rPr lang="en-GB" sz="2400" b="1" dirty="0"/>
              <a:t>=    3[1.2    +   2.3    +   3.4     +   4.5     + …………… +   (</a:t>
            </a:r>
            <a:r>
              <a:rPr lang="en-GB" sz="2400" b="1" i="1" dirty="0"/>
              <a:t>n </a:t>
            </a:r>
            <a:r>
              <a:rPr lang="en-GB" sz="2400" b="1" dirty="0"/>
              <a:t>– 1)</a:t>
            </a:r>
            <a:r>
              <a:rPr lang="en-GB" sz="2400" b="1" i="1" dirty="0"/>
              <a:t>n</a:t>
            </a:r>
            <a:r>
              <a:rPr lang="en-GB" sz="2400" b="1" dirty="0"/>
              <a:t>]</a:t>
            </a:r>
          </a:p>
          <a:p>
            <a:endParaRPr lang="en-GB" sz="2400" b="1" i="1" dirty="0"/>
          </a:p>
          <a:p>
            <a:r>
              <a:rPr lang="en-GB" sz="2400" b="1" i="1" dirty="0"/>
              <a:t>		</a:t>
            </a:r>
            <a:r>
              <a:rPr lang="en-GB" sz="2400" dirty="0"/>
              <a:t>6,          24,         60,         120,         210,   ……</a:t>
            </a:r>
            <a:endParaRPr lang="en-GB" sz="2400" b="1" i="1" dirty="0"/>
          </a:p>
          <a:p>
            <a:r>
              <a:rPr lang="en-GB" sz="20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6428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/>
              <p:nvPr/>
            </p:nvSpPr>
            <p:spPr>
              <a:xfrm>
                <a:off x="1245704" y="834887"/>
                <a:ext cx="9886121" cy="5609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800" baseline="30000" dirty="0"/>
              </a:p>
              <a:p>
                <a:pPr algn="ctr"/>
                <a:r>
                  <a:rPr lang="en-GB" sz="2400" b="1" i="1" dirty="0"/>
                  <a:t>S</a:t>
                </a:r>
                <a:r>
                  <a:rPr lang="en-GB" sz="2400" b="1" i="1" baseline="-25000" dirty="0"/>
                  <a:t>2</a:t>
                </a:r>
                <a:r>
                  <a:rPr lang="en-GB" sz="2400" b="1" i="1" dirty="0"/>
                  <a:t>  </a:t>
                </a:r>
                <a:r>
                  <a:rPr lang="en-GB" sz="2400" b="1" dirty="0"/>
                  <a:t>= 1</a:t>
                </a:r>
                <a:r>
                  <a:rPr lang="en-GB" sz="2400" b="1" baseline="30000" dirty="0"/>
                  <a:t>2</a:t>
                </a:r>
                <a:r>
                  <a:rPr lang="en-GB" sz="2400" b="1" dirty="0"/>
                  <a:t> + 2</a:t>
                </a:r>
                <a:r>
                  <a:rPr lang="en-GB" sz="2400" b="1" baseline="30000" dirty="0"/>
                  <a:t>2</a:t>
                </a:r>
                <a:r>
                  <a:rPr lang="en-GB" sz="2400" b="1" dirty="0"/>
                  <a:t> + 3</a:t>
                </a:r>
                <a:r>
                  <a:rPr lang="en-GB" sz="2400" b="1" baseline="30000" dirty="0"/>
                  <a:t>2</a:t>
                </a:r>
                <a:r>
                  <a:rPr lang="en-GB" sz="2400" b="1" dirty="0"/>
                  <a:t> + 4</a:t>
                </a:r>
                <a:r>
                  <a:rPr lang="en-GB" sz="2400" b="1" baseline="30000" dirty="0"/>
                  <a:t>2</a:t>
                </a:r>
                <a:r>
                  <a:rPr lang="en-GB" sz="2400" b="1" dirty="0"/>
                  <a:t> + ……… + </a:t>
                </a:r>
                <a:r>
                  <a:rPr lang="en-GB" sz="2400" b="1" i="1" dirty="0"/>
                  <a:t>n</a:t>
                </a:r>
                <a:r>
                  <a:rPr lang="en-GB" sz="2400" b="1" i="1" baseline="30000" dirty="0"/>
                  <a:t>2</a:t>
                </a:r>
                <a:r>
                  <a:rPr lang="en-GB" sz="2400" b="1" i="1" dirty="0"/>
                  <a:t> </a:t>
                </a:r>
                <a:r>
                  <a:rPr lang="en-GB" sz="2400" b="1" dirty="0"/>
                  <a:t> =  ???</a:t>
                </a:r>
              </a:p>
              <a:p>
                <a:r>
                  <a:rPr lang="en-GB" sz="2400" dirty="0"/>
                  <a:t>     </a:t>
                </a:r>
              </a:p>
              <a:p>
                <a:r>
                  <a:rPr lang="en-GB" sz="2400" b="1" dirty="0"/>
                  <a:t>Guess: </a:t>
                </a:r>
                <a:r>
                  <a:rPr lang="en-GB" sz="2400" b="1" i="1" dirty="0"/>
                  <a:t> </a:t>
                </a:r>
                <a:r>
                  <a:rPr lang="en-GB" sz="2400" b="1" dirty="0"/>
                  <a:t>3</a:t>
                </a:r>
                <a:r>
                  <a:rPr lang="en-GB" sz="2400" b="1" i="1" dirty="0"/>
                  <a:t>S</a:t>
                </a:r>
                <a:r>
                  <a:rPr lang="en-GB" sz="2400" b="1" dirty="0"/>
                  <a:t>(</a:t>
                </a:r>
                <a:r>
                  <a:rPr lang="en-GB" sz="2400" b="1" i="1" dirty="0"/>
                  <a:t>n</a:t>
                </a:r>
                <a:r>
                  <a:rPr lang="en-GB" sz="2400" b="1" dirty="0"/>
                  <a:t>–1)</a:t>
                </a:r>
                <a:r>
                  <a:rPr lang="en-GB" sz="2400" b="1" i="1" dirty="0"/>
                  <a:t> </a:t>
                </a:r>
                <a:r>
                  <a:rPr lang="en-GB" sz="2400" b="1" dirty="0"/>
                  <a:t>= 3[1.2  +  2.3   +   3.4   +   4.5   + …………… +   (</a:t>
                </a:r>
                <a:r>
                  <a:rPr lang="en-GB" sz="2400" b="1" i="1" dirty="0"/>
                  <a:t>n </a:t>
                </a:r>
                <a:r>
                  <a:rPr lang="en-GB" sz="2400" b="1" dirty="0"/>
                  <a:t>– 1)</a:t>
                </a:r>
                <a:r>
                  <a:rPr lang="en-GB" sz="2400" b="1" i="1" dirty="0"/>
                  <a:t>n</a:t>
                </a:r>
                <a:r>
                  <a:rPr lang="en-GB" sz="2400" b="1" dirty="0"/>
                  <a:t>]</a:t>
                </a:r>
              </a:p>
              <a:p>
                <a:endParaRPr lang="en-GB" sz="2400" b="1" i="1" dirty="0"/>
              </a:p>
              <a:p>
                <a:r>
                  <a:rPr lang="en-GB" sz="2400" b="1" i="1" dirty="0"/>
                  <a:t>		           </a:t>
                </a:r>
                <a:r>
                  <a:rPr lang="en-GB" sz="2400" dirty="0"/>
                  <a:t>6,        24,        60,       120,       210,   …</a:t>
                </a:r>
              </a:p>
              <a:p>
                <a:endParaRPr lang="en-GB" sz="800" b="1" i="1" dirty="0"/>
              </a:p>
              <a:p>
                <a:r>
                  <a:rPr lang="en-GB" sz="2400" b="1" i="1" dirty="0"/>
                  <a:t>	                   </a:t>
                </a:r>
                <a:r>
                  <a:rPr lang="en-GB" sz="2400" dirty="0"/>
                  <a:t>1.2.3     2.3.4     3.4.5     4.5.6      5.6.7   …  [</a:t>
                </a:r>
                <a:r>
                  <a:rPr lang="en-GB" sz="2400" b="1" dirty="0"/>
                  <a:t>Proof</a:t>
                </a:r>
                <a:r>
                  <a:rPr lang="en-GB" sz="2400" dirty="0"/>
                  <a:t>: </a:t>
                </a:r>
                <a:r>
                  <a:rPr lang="en-GB" sz="2000" dirty="0"/>
                  <a:t>By induction</a:t>
                </a:r>
                <a:r>
                  <a:rPr lang="en-GB" sz="2400" dirty="0"/>
                  <a:t>]</a:t>
                </a:r>
                <a:endParaRPr lang="en-GB" sz="2400" b="1" i="1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r>
                  <a:rPr lang="en-GB" sz="2400" dirty="0"/>
                  <a:t>Hence:             (</a:t>
                </a:r>
                <a:r>
                  <a:rPr lang="en-GB" sz="2400" i="1" dirty="0"/>
                  <a:t>n </a:t>
                </a:r>
                <a:r>
                  <a:rPr lang="en-GB" sz="2400" dirty="0"/>
                  <a:t>– 1)</a:t>
                </a:r>
                <a:r>
                  <a:rPr lang="en-GB" sz="2400" i="1" dirty="0"/>
                  <a:t>n</a:t>
                </a:r>
                <a:r>
                  <a:rPr lang="en-GB" sz="2400" dirty="0"/>
                  <a:t>(</a:t>
                </a:r>
                <a:r>
                  <a:rPr lang="en-GB" sz="2400" i="1" dirty="0"/>
                  <a:t>n </a:t>
                </a:r>
                <a:r>
                  <a:rPr lang="en-GB" sz="2400" dirty="0"/>
                  <a:t>+ 1)	=  3</a:t>
                </a:r>
                <a:r>
                  <a:rPr lang="en-GB" sz="2400" i="1" dirty="0"/>
                  <a:t>S</a:t>
                </a:r>
                <a:r>
                  <a:rPr lang="en-GB" sz="2400" dirty="0"/>
                  <a:t>(</a:t>
                </a:r>
                <a:r>
                  <a:rPr lang="en-GB" sz="2400" i="1" dirty="0"/>
                  <a:t>n </a:t>
                </a:r>
                <a:r>
                  <a:rPr lang="en-GB" sz="2400" dirty="0"/>
                  <a:t>– 1) </a:t>
                </a:r>
              </a:p>
              <a:p>
                <a:r>
                  <a:rPr lang="en-GB" sz="2400" dirty="0"/>
                  <a:t>				=  3</a:t>
                </a:r>
                <a:r>
                  <a:rPr lang="en-GB" sz="2400" i="1" dirty="0"/>
                  <a:t>S</a:t>
                </a:r>
                <a:r>
                  <a:rPr lang="en-GB" sz="2400" baseline="-25000" dirty="0"/>
                  <a:t>2</a:t>
                </a:r>
                <a:r>
                  <a:rPr lang="en-GB" sz="2400" dirty="0"/>
                  <a:t>(</a:t>
                </a:r>
                <a:r>
                  <a:rPr lang="en-GB" sz="2400" i="1" dirty="0"/>
                  <a:t>n </a:t>
                </a:r>
                <a:r>
                  <a:rPr lang="en-GB" sz="2400" dirty="0"/>
                  <a:t>– 1)  +  3</a:t>
                </a:r>
                <a:r>
                  <a:rPr lang="en-GB" sz="2400" i="1" dirty="0"/>
                  <a:t>S</a:t>
                </a:r>
                <a:r>
                  <a:rPr lang="en-GB" sz="2400" baseline="-25000" dirty="0"/>
                  <a:t>1</a:t>
                </a:r>
                <a:r>
                  <a:rPr lang="en-GB" sz="2400" dirty="0"/>
                  <a:t>(</a:t>
                </a:r>
                <a:r>
                  <a:rPr lang="en-GB" sz="2400" i="1" dirty="0"/>
                  <a:t>n </a:t>
                </a:r>
                <a:r>
                  <a:rPr lang="en-GB" sz="2400" dirty="0"/>
                  <a:t>– 1)</a:t>
                </a:r>
              </a:p>
              <a:p>
                <a:r>
                  <a:rPr lang="en-GB" sz="2400" i="1" dirty="0"/>
                  <a:t>				</a:t>
                </a:r>
                <a:r>
                  <a:rPr lang="en-GB" sz="2400" dirty="0"/>
                  <a:t>=  3</a:t>
                </a:r>
                <a:r>
                  <a:rPr lang="en-GB" sz="2400" i="1" dirty="0"/>
                  <a:t>S</a:t>
                </a:r>
                <a:r>
                  <a:rPr lang="en-GB" sz="2400" baseline="-25000" dirty="0"/>
                  <a:t>2</a:t>
                </a:r>
                <a:r>
                  <a:rPr lang="en-GB" sz="2400" dirty="0"/>
                  <a:t>(</a:t>
                </a:r>
                <a:r>
                  <a:rPr lang="en-GB" sz="2400" i="1" dirty="0"/>
                  <a:t>n </a:t>
                </a:r>
                <a:r>
                  <a:rPr lang="en-GB" sz="2400" dirty="0"/>
                  <a:t>– 1)  +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 −1)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/>
              </a:p>
              <a:p>
                <a:r>
                  <a:rPr lang="en-GB" sz="2400" dirty="0"/>
                  <a:t>So 		        3</a:t>
                </a:r>
                <a:r>
                  <a:rPr lang="en-GB" sz="2400" i="1" dirty="0"/>
                  <a:t>S</a:t>
                </a:r>
                <a:r>
                  <a:rPr lang="en-GB" sz="2400" baseline="-25000" dirty="0"/>
                  <a:t>2</a:t>
                </a:r>
                <a:r>
                  <a:rPr lang="en-GB" sz="2400" dirty="0"/>
                  <a:t>(</a:t>
                </a:r>
                <a:r>
                  <a:rPr lang="en-GB" sz="2400" i="1" dirty="0"/>
                  <a:t>n – </a:t>
                </a:r>
                <a:r>
                  <a:rPr lang="en-GB" sz="2400" dirty="0"/>
                  <a:t>1)</a:t>
                </a:r>
                <a:r>
                  <a:rPr lang="en-GB" sz="2400" i="1" dirty="0"/>
                  <a:t> 	</a:t>
                </a:r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−1)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[2(</a:t>
                </a:r>
                <a:r>
                  <a:rPr lang="en-GB" sz="2400" i="1" dirty="0"/>
                  <a:t>n </a:t>
                </a:r>
                <a:r>
                  <a:rPr lang="en-GB" sz="2400" dirty="0"/>
                  <a:t>+ 1) – 3]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endParaRPr lang="en-GB" sz="800" dirty="0"/>
              </a:p>
              <a:p>
                <a:r>
                  <a:rPr lang="en-GB" sz="2400" dirty="0"/>
                  <a:t>			  </a:t>
                </a:r>
                <a:r>
                  <a:rPr lang="en-GB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r>
                  <a:rPr lang="en-GB" sz="2400" b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GB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GB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:r>
                  <a:rPr lang="en-GB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GB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	</a:t>
                </a:r>
                <a:r>
                  <a:rPr lang="en-GB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GB" sz="2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GB" sz="2400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sz="2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GB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GB" sz="2400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sz="24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GB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04" y="834887"/>
                <a:ext cx="9886121" cy="5609356"/>
              </a:xfrm>
              <a:prstGeom prst="rect">
                <a:avLst/>
              </a:prstGeom>
              <a:blipFill>
                <a:blip r:embed="rId2"/>
                <a:stretch>
                  <a:fillRect l="-925" b="-9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202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71519E-E803-4D55-BE0E-AA0A513B82F2}"/>
              </a:ext>
            </a:extLst>
          </p:cNvPr>
          <p:cNvSpPr/>
          <p:nvPr/>
        </p:nvSpPr>
        <p:spPr>
          <a:xfrm>
            <a:off x="1152939" y="848139"/>
            <a:ext cx="98596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/>
              <a:t>S</a:t>
            </a:r>
            <a:r>
              <a:rPr lang="en-GB" sz="2400" i="1" baseline="-25000" dirty="0"/>
              <a:t>2</a:t>
            </a:r>
            <a:r>
              <a:rPr lang="en-GB" sz="2400" dirty="0"/>
              <a:t>(10)</a:t>
            </a:r>
            <a:r>
              <a:rPr lang="en-GB" sz="2400" i="1" dirty="0"/>
              <a:t>  </a:t>
            </a:r>
            <a:r>
              <a:rPr lang="en-GB" sz="2400" dirty="0"/>
              <a:t>= 1</a:t>
            </a:r>
            <a:r>
              <a:rPr lang="en-GB" sz="2400" baseline="30000" dirty="0"/>
              <a:t>2</a:t>
            </a:r>
            <a:r>
              <a:rPr lang="en-GB" sz="2400" dirty="0"/>
              <a:t> + 2</a:t>
            </a:r>
            <a:r>
              <a:rPr lang="en-GB" sz="2400" baseline="30000" dirty="0"/>
              <a:t>2</a:t>
            </a:r>
            <a:r>
              <a:rPr lang="en-GB" sz="2400" dirty="0"/>
              <a:t> + 3</a:t>
            </a:r>
            <a:r>
              <a:rPr lang="en-GB" sz="2400" baseline="30000" dirty="0"/>
              <a:t>2</a:t>
            </a:r>
            <a:r>
              <a:rPr lang="en-GB" sz="2400" dirty="0"/>
              <a:t> + 4</a:t>
            </a:r>
            <a:r>
              <a:rPr lang="en-GB" sz="2400" baseline="30000" dirty="0"/>
              <a:t>2</a:t>
            </a:r>
            <a:r>
              <a:rPr lang="en-GB" sz="2400" dirty="0"/>
              <a:t> + ……… + 10</a:t>
            </a:r>
            <a:r>
              <a:rPr lang="en-GB" sz="2400" baseline="30000" dirty="0"/>
              <a:t>2</a:t>
            </a:r>
          </a:p>
          <a:p>
            <a:r>
              <a:rPr lang="en-GB" sz="2400" i="1" baseline="30000" dirty="0"/>
              <a:t>                   </a:t>
            </a:r>
            <a:r>
              <a:rPr lang="en-GB" sz="2400" dirty="0"/>
              <a:t>= ……..</a:t>
            </a:r>
            <a:r>
              <a:rPr lang="en-GB" sz="2400" i="1" dirty="0"/>
              <a:t> </a:t>
            </a:r>
          </a:p>
          <a:p>
            <a:endParaRPr lang="en-GB" sz="2400" i="1" dirty="0"/>
          </a:p>
          <a:p>
            <a:r>
              <a:rPr lang="en-GB" sz="2400" i="1" dirty="0"/>
              <a:t>S</a:t>
            </a:r>
            <a:r>
              <a:rPr lang="en-GB" sz="2400" i="1" baseline="-25000" dirty="0"/>
              <a:t>2</a:t>
            </a:r>
            <a:r>
              <a:rPr lang="en-GB" sz="2400" dirty="0"/>
              <a:t>(24)</a:t>
            </a:r>
            <a:r>
              <a:rPr lang="en-GB" sz="2400" i="1" dirty="0"/>
              <a:t>  </a:t>
            </a:r>
            <a:r>
              <a:rPr lang="en-GB" sz="2400" dirty="0"/>
              <a:t>= 1</a:t>
            </a:r>
            <a:r>
              <a:rPr lang="en-GB" sz="2400" baseline="30000" dirty="0"/>
              <a:t>2</a:t>
            </a:r>
            <a:r>
              <a:rPr lang="en-GB" sz="2400" dirty="0"/>
              <a:t> + 2</a:t>
            </a:r>
            <a:r>
              <a:rPr lang="en-GB" sz="2400" baseline="30000" dirty="0"/>
              <a:t>2</a:t>
            </a:r>
            <a:r>
              <a:rPr lang="en-GB" sz="2400" dirty="0"/>
              <a:t> + 3</a:t>
            </a:r>
            <a:r>
              <a:rPr lang="en-GB" sz="2400" baseline="30000" dirty="0"/>
              <a:t>2</a:t>
            </a:r>
            <a:r>
              <a:rPr lang="en-GB" sz="2400" dirty="0"/>
              <a:t> + 4</a:t>
            </a:r>
            <a:r>
              <a:rPr lang="en-GB" sz="2400" baseline="30000" dirty="0"/>
              <a:t>2</a:t>
            </a:r>
            <a:r>
              <a:rPr lang="en-GB" sz="2400" dirty="0"/>
              <a:t> + ……… + 24</a:t>
            </a:r>
            <a:r>
              <a:rPr lang="en-GB" sz="2400" baseline="30000" dirty="0"/>
              <a:t>2</a:t>
            </a:r>
          </a:p>
          <a:p>
            <a:r>
              <a:rPr lang="en-GB" sz="2400" i="1" baseline="30000" dirty="0"/>
              <a:t>                   </a:t>
            </a:r>
            <a:r>
              <a:rPr lang="en-GB" sz="2400" dirty="0"/>
              <a:t>= ……..</a:t>
            </a:r>
            <a:r>
              <a:rPr lang="en-GB" sz="2400" i="1" dirty="0"/>
              <a:t> 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79900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DAB073B-82A1-47E3-816B-CD9F959BE03D}"/>
                  </a:ext>
                </a:extLst>
              </p:cNvPr>
              <p:cNvSpPr/>
              <p:nvPr/>
            </p:nvSpPr>
            <p:spPr>
              <a:xfrm>
                <a:off x="1126435" y="728871"/>
                <a:ext cx="10243930" cy="59256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i="1" dirty="0"/>
                  <a:t>S</a:t>
                </a:r>
                <a:r>
                  <a:rPr lang="en-GB" sz="2400" i="1" baseline="-25000" dirty="0"/>
                  <a:t>1</a:t>
                </a:r>
                <a:r>
                  <a:rPr lang="en-GB" sz="2400" i="1" dirty="0"/>
                  <a:t>  </a:t>
                </a:r>
                <a:r>
                  <a:rPr lang="en-GB" sz="2400" dirty="0"/>
                  <a:t>=  1 + 2 + 3 + ………. + </a:t>
                </a:r>
                <a:r>
                  <a:rPr lang="en-GB" sz="2400" i="1" dirty="0"/>
                  <a:t>n</a:t>
                </a:r>
                <a:r>
                  <a:rPr lang="en-GB" sz="2400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baseline="30000" dirty="0"/>
              </a:p>
              <a:p>
                <a:endParaRPr lang="en-GB" sz="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i="1" dirty="0"/>
                  <a:t>S</a:t>
                </a:r>
                <a:r>
                  <a:rPr lang="en-GB" sz="2400" i="1" baseline="-25000" dirty="0"/>
                  <a:t>2</a:t>
                </a:r>
                <a:r>
                  <a:rPr lang="en-GB" sz="2400" i="1" dirty="0"/>
                  <a:t>  </a:t>
                </a:r>
                <a:r>
                  <a:rPr lang="en-GB" sz="2400" dirty="0"/>
                  <a:t>= 1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 + 2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 + 3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 + 4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 + ……… + </a:t>
                </a:r>
                <a:r>
                  <a:rPr lang="en-GB" sz="2400" i="1" dirty="0"/>
                  <a:t>n</a:t>
                </a:r>
                <a:r>
                  <a:rPr lang="en-GB" sz="2400" i="1" baseline="30000" dirty="0"/>
                  <a:t>2</a:t>
                </a:r>
                <a:r>
                  <a:rPr lang="en-GB" sz="2400" i="1" dirty="0"/>
                  <a:t> 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endParaRPr lang="en-GB" sz="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i="1" dirty="0"/>
                  <a:t>S</a:t>
                </a:r>
                <a:r>
                  <a:rPr lang="en-GB" sz="2400" i="1" baseline="-25000" dirty="0"/>
                  <a:t>3</a:t>
                </a:r>
                <a:r>
                  <a:rPr lang="en-GB" sz="2400" dirty="0"/>
                  <a:t>  =  1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+ 2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+ 3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+ 4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+ ……… + </a:t>
                </a:r>
                <a:r>
                  <a:rPr lang="en-GB" sz="2400" i="1" dirty="0"/>
                  <a:t>n</a:t>
                </a:r>
                <a:r>
                  <a:rPr lang="en-GB" sz="2400" i="1" baseline="30000" dirty="0"/>
                  <a:t>3</a:t>
                </a:r>
                <a:r>
                  <a:rPr lang="en-GB" sz="2400" i="1" dirty="0"/>
                  <a:t> </a:t>
                </a:r>
                <a:r>
                  <a:rPr lang="en-GB" sz="2400" dirty="0"/>
                  <a:t> = 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2400" baseline="30000" dirty="0"/>
                  <a:t>2</a:t>
                </a:r>
              </a:p>
              <a:p>
                <a:endParaRPr lang="en-GB" sz="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1" i="1" dirty="0"/>
                  <a:t>S</a:t>
                </a:r>
                <a:r>
                  <a:rPr lang="en-GB" sz="2400" b="1" i="1" baseline="-25000" dirty="0"/>
                  <a:t>4</a:t>
                </a:r>
                <a:r>
                  <a:rPr lang="en-GB" sz="2400" b="1" i="1" dirty="0"/>
                  <a:t>  </a:t>
                </a:r>
                <a:r>
                  <a:rPr lang="en-GB" sz="2400" b="1" dirty="0"/>
                  <a:t>= 1</a:t>
                </a:r>
                <a:r>
                  <a:rPr lang="en-GB" sz="2400" b="1" baseline="30000" dirty="0"/>
                  <a:t>4</a:t>
                </a:r>
                <a:r>
                  <a:rPr lang="en-GB" sz="2400" b="1" dirty="0"/>
                  <a:t> + 2</a:t>
                </a:r>
                <a:r>
                  <a:rPr lang="en-GB" sz="2400" b="1" baseline="30000" dirty="0"/>
                  <a:t>4</a:t>
                </a:r>
                <a:r>
                  <a:rPr lang="en-GB" sz="2400" b="1" dirty="0"/>
                  <a:t> + 3</a:t>
                </a:r>
                <a:r>
                  <a:rPr lang="en-GB" sz="2400" b="1" baseline="30000" dirty="0"/>
                  <a:t>4</a:t>
                </a:r>
                <a:r>
                  <a:rPr lang="en-GB" sz="2400" b="1" dirty="0"/>
                  <a:t> + 4</a:t>
                </a:r>
                <a:r>
                  <a:rPr lang="en-GB" sz="2400" b="1" baseline="30000" dirty="0"/>
                  <a:t>4</a:t>
                </a:r>
                <a:r>
                  <a:rPr lang="en-GB" sz="2400" b="1" dirty="0"/>
                  <a:t> + ……… + </a:t>
                </a:r>
                <a:r>
                  <a:rPr lang="en-GB" sz="2400" b="1" i="1" dirty="0"/>
                  <a:t>n</a:t>
                </a:r>
                <a:r>
                  <a:rPr lang="en-GB" sz="2400" b="1" i="1" baseline="30000" dirty="0"/>
                  <a:t>4</a:t>
                </a:r>
                <a:r>
                  <a:rPr lang="en-GB" sz="2400" b="1" i="1" dirty="0"/>
                  <a:t> </a:t>
                </a:r>
                <a:r>
                  <a:rPr lang="en-GB" sz="2400" b="1" dirty="0"/>
                  <a:t> =  </a:t>
                </a:r>
                <a:r>
                  <a:rPr lang="en-GB" sz="2400" b="1" i="1" dirty="0"/>
                  <a:t>  </a:t>
                </a:r>
                <a:r>
                  <a:rPr lang="en-GB" sz="2400" b="1" dirty="0"/>
                  <a:t>???</a:t>
                </a:r>
              </a:p>
              <a:p>
                <a:endParaRPr lang="en-GB" sz="2400" i="1" dirty="0"/>
              </a:p>
              <a:p>
                <a:r>
                  <a:rPr lang="en-GB" sz="2400" b="1" dirty="0"/>
                  <a:t>RE-DO</a:t>
                </a:r>
                <a:r>
                  <a:rPr lang="en-GB" sz="2400" i="1" dirty="0"/>
                  <a:t> </a:t>
                </a:r>
                <a:r>
                  <a:rPr lang="en-GB" sz="2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r>
                  <a:rPr lang="en-GB" sz="2400" b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GB" sz="2400" dirty="0"/>
                  <a:t> :	</a:t>
                </a:r>
                <a:r>
                  <a:rPr lang="en-GB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GB" sz="2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 </a:t>
                </a:r>
                <a:r>
                  <a:rPr lang="en-GB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+ 1)</a:t>
                </a:r>
                <a:r>
                  <a:rPr lang="en-GB" sz="2400" b="1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GB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=  </a:t>
                </a:r>
                <a:r>
                  <a:rPr lang="en-GB" sz="2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r>
                  <a:rPr lang="en-GB" sz="2400" i="1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GB" sz="2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GB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+ 3</a:t>
                </a:r>
                <a:r>
                  <a:rPr lang="en-GB" sz="2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r>
                  <a:rPr lang="en-GB" sz="2400" i="1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GB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+ 3</a:t>
                </a:r>
                <a:r>
                  <a:rPr lang="en-GB" sz="2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 </a:t>
                </a:r>
                <a:r>
                  <a:rPr lang="en-GB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+ 1</a:t>
                </a:r>
              </a:p>
              <a:p>
                <a:endParaRPr lang="en-GB" sz="2400" baseline="30000" dirty="0"/>
              </a:p>
              <a:p>
                <a:r>
                  <a:rPr lang="en-GB" sz="2000" dirty="0"/>
                  <a:t>		(</a:t>
                </a:r>
                <a:r>
                  <a:rPr lang="en-GB" sz="2000" i="1" dirty="0"/>
                  <a:t>n </a:t>
                </a:r>
                <a:r>
                  <a:rPr lang="en-GB" sz="2000" dirty="0"/>
                  <a:t>+ 1)</a:t>
                </a:r>
                <a:r>
                  <a:rPr lang="en-GB" sz="2000" b="1" baseline="30000" dirty="0"/>
                  <a:t>3</a:t>
                </a:r>
                <a:r>
                  <a:rPr lang="en-GB" sz="2000" dirty="0"/>
                  <a:t> –      </a:t>
                </a:r>
                <a:r>
                  <a:rPr lang="en-GB" sz="2000" i="1" dirty="0"/>
                  <a:t>n</a:t>
                </a:r>
                <a:r>
                  <a:rPr lang="en-GB" sz="2000" i="1" baseline="30000" dirty="0"/>
                  <a:t>3</a:t>
                </a:r>
                <a:r>
                  <a:rPr lang="en-GB" sz="2000" i="1" dirty="0"/>
                  <a:t>        </a:t>
                </a:r>
                <a:r>
                  <a:rPr lang="en-GB" sz="2000" dirty="0"/>
                  <a:t>=      3</a:t>
                </a:r>
                <a:r>
                  <a:rPr lang="en-GB" sz="2000" i="1" dirty="0"/>
                  <a:t>n</a:t>
                </a:r>
                <a:r>
                  <a:rPr lang="en-GB" sz="2000" i="1" baseline="30000" dirty="0"/>
                  <a:t>2</a:t>
                </a:r>
                <a:r>
                  <a:rPr lang="en-GB" sz="2000" dirty="0"/>
                  <a:t>      +     3</a:t>
                </a:r>
                <a:r>
                  <a:rPr lang="en-GB" sz="2000" i="1" dirty="0"/>
                  <a:t>n      </a:t>
                </a:r>
                <a:r>
                  <a:rPr lang="en-GB" sz="2000" dirty="0"/>
                  <a:t>+ 1</a:t>
                </a:r>
              </a:p>
              <a:p>
                <a:r>
                  <a:rPr lang="en-GB" sz="2000" i="1" dirty="0"/>
                  <a:t>		    n</a:t>
                </a:r>
                <a:r>
                  <a:rPr lang="en-GB" sz="2000" i="1" baseline="30000" dirty="0"/>
                  <a:t>3</a:t>
                </a:r>
                <a:r>
                  <a:rPr lang="en-GB" sz="2000" i="1" dirty="0"/>
                  <a:t>      –   </a:t>
                </a:r>
                <a:r>
                  <a:rPr lang="en-GB" sz="2000" dirty="0"/>
                  <a:t>(</a:t>
                </a:r>
                <a:r>
                  <a:rPr lang="en-GB" sz="2000" i="1" dirty="0"/>
                  <a:t>n </a:t>
                </a:r>
                <a:r>
                  <a:rPr lang="en-GB" sz="2000" dirty="0"/>
                  <a:t>– 1)</a:t>
                </a:r>
                <a:r>
                  <a:rPr lang="en-GB" sz="2000" b="1" baseline="30000" dirty="0"/>
                  <a:t>3</a:t>
                </a:r>
                <a:r>
                  <a:rPr lang="en-GB" sz="2000" dirty="0"/>
                  <a:t>  =  3(</a:t>
                </a:r>
                <a:r>
                  <a:rPr lang="en-GB" sz="2000" i="1" dirty="0"/>
                  <a:t>n </a:t>
                </a:r>
                <a:r>
                  <a:rPr lang="en-GB" sz="2000" dirty="0"/>
                  <a:t>– 1)</a:t>
                </a:r>
                <a:r>
                  <a:rPr lang="en-GB" sz="2000" i="1" baseline="30000" dirty="0"/>
                  <a:t>2</a:t>
                </a:r>
                <a:r>
                  <a:rPr lang="en-GB" sz="2000" dirty="0"/>
                  <a:t> + 3(</a:t>
                </a:r>
                <a:r>
                  <a:rPr lang="en-GB" sz="2000" i="1" dirty="0"/>
                  <a:t>n </a:t>
                </a:r>
                <a:r>
                  <a:rPr lang="en-GB" sz="2000" dirty="0"/>
                  <a:t>– 1)</a:t>
                </a:r>
                <a:r>
                  <a:rPr lang="en-GB" sz="2000" i="1" dirty="0"/>
                  <a:t> </a:t>
                </a:r>
                <a:r>
                  <a:rPr lang="en-GB" sz="2000" dirty="0"/>
                  <a:t>+ 1</a:t>
                </a:r>
              </a:p>
              <a:p>
                <a:r>
                  <a:rPr lang="en-GB" sz="2000" dirty="0"/>
                  <a:t>		(</a:t>
                </a:r>
                <a:r>
                  <a:rPr lang="en-GB" sz="2000" i="1" dirty="0"/>
                  <a:t>n –</a:t>
                </a:r>
                <a:r>
                  <a:rPr lang="en-GB" sz="2000" dirty="0"/>
                  <a:t> 1)</a:t>
                </a:r>
                <a:r>
                  <a:rPr lang="en-GB" sz="2000" b="1" baseline="30000" dirty="0"/>
                  <a:t>3</a:t>
                </a:r>
                <a:r>
                  <a:rPr lang="en-GB" sz="2000" dirty="0"/>
                  <a:t> –   (</a:t>
                </a:r>
                <a:r>
                  <a:rPr lang="en-GB" sz="2000" i="1" dirty="0"/>
                  <a:t>n </a:t>
                </a:r>
                <a:r>
                  <a:rPr lang="en-GB" sz="2000" dirty="0"/>
                  <a:t>– 2)</a:t>
                </a:r>
                <a:r>
                  <a:rPr lang="en-GB" sz="2000" i="1" baseline="30000" dirty="0"/>
                  <a:t>3</a:t>
                </a:r>
                <a:r>
                  <a:rPr lang="en-GB" sz="2000" i="1" dirty="0"/>
                  <a:t>  </a:t>
                </a:r>
                <a:r>
                  <a:rPr lang="en-GB" sz="2000" dirty="0"/>
                  <a:t>=  3(</a:t>
                </a:r>
                <a:r>
                  <a:rPr lang="en-GB" sz="2000" i="1" dirty="0"/>
                  <a:t>n </a:t>
                </a:r>
                <a:r>
                  <a:rPr lang="en-GB" sz="2000" dirty="0"/>
                  <a:t>– 2)</a:t>
                </a:r>
                <a:r>
                  <a:rPr lang="en-GB" sz="2000" i="1" baseline="30000" dirty="0"/>
                  <a:t>2</a:t>
                </a:r>
                <a:r>
                  <a:rPr lang="en-GB" sz="2000" dirty="0"/>
                  <a:t> + 3(</a:t>
                </a:r>
                <a:r>
                  <a:rPr lang="en-GB" sz="2000" i="1" dirty="0"/>
                  <a:t>n </a:t>
                </a:r>
                <a:r>
                  <a:rPr lang="en-GB" sz="2000" dirty="0"/>
                  <a:t>– 2)</a:t>
                </a:r>
                <a:r>
                  <a:rPr lang="en-GB" sz="2000" i="1" dirty="0"/>
                  <a:t> </a:t>
                </a:r>
                <a:r>
                  <a:rPr lang="en-GB" sz="2000" dirty="0"/>
                  <a:t>+ 1</a:t>
                </a:r>
              </a:p>
              <a:p>
                <a:r>
                  <a:rPr lang="en-GB" sz="2000" dirty="0"/>
                  <a:t>		(</a:t>
                </a:r>
                <a:r>
                  <a:rPr lang="en-GB" sz="2000" i="1" dirty="0"/>
                  <a:t>n –</a:t>
                </a:r>
                <a:r>
                  <a:rPr lang="en-GB" sz="2000" dirty="0"/>
                  <a:t> 2)</a:t>
                </a:r>
                <a:r>
                  <a:rPr lang="en-GB" sz="2000" b="1" baseline="30000" dirty="0"/>
                  <a:t>3</a:t>
                </a:r>
                <a:r>
                  <a:rPr lang="en-GB" sz="2000" dirty="0"/>
                  <a:t> –   (</a:t>
                </a:r>
                <a:r>
                  <a:rPr lang="en-GB" sz="2000" i="1" dirty="0"/>
                  <a:t>n </a:t>
                </a:r>
                <a:r>
                  <a:rPr lang="en-GB" sz="2000" dirty="0"/>
                  <a:t>– 3)</a:t>
                </a:r>
                <a:r>
                  <a:rPr lang="en-GB" sz="2000" i="1" baseline="30000" dirty="0"/>
                  <a:t>3</a:t>
                </a:r>
                <a:r>
                  <a:rPr lang="en-GB" sz="2000" i="1" dirty="0"/>
                  <a:t>  </a:t>
                </a:r>
                <a:r>
                  <a:rPr lang="en-GB" sz="2000" dirty="0"/>
                  <a:t>=  3(</a:t>
                </a:r>
                <a:r>
                  <a:rPr lang="en-GB" sz="2000" i="1" dirty="0"/>
                  <a:t>n </a:t>
                </a:r>
                <a:r>
                  <a:rPr lang="en-GB" sz="2000" dirty="0"/>
                  <a:t>– 3)</a:t>
                </a:r>
                <a:r>
                  <a:rPr lang="en-GB" sz="2000" i="1" baseline="30000" dirty="0"/>
                  <a:t>2</a:t>
                </a:r>
                <a:r>
                  <a:rPr lang="en-GB" sz="2000" dirty="0"/>
                  <a:t> + 3(</a:t>
                </a:r>
                <a:r>
                  <a:rPr lang="en-GB" sz="2000" i="1" dirty="0"/>
                  <a:t>n </a:t>
                </a:r>
                <a:r>
                  <a:rPr lang="en-GB" sz="2000" dirty="0"/>
                  <a:t>– 3)</a:t>
                </a:r>
                <a:r>
                  <a:rPr lang="en-GB" sz="2000" i="1" dirty="0"/>
                  <a:t> </a:t>
                </a:r>
                <a:r>
                  <a:rPr lang="en-GB" sz="2000" dirty="0"/>
                  <a:t>+ 1</a:t>
                </a:r>
              </a:p>
              <a:p>
                <a:r>
                  <a:rPr lang="en-GB" sz="2000" dirty="0"/>
                  <a:t>		……………………………………………………………….</a:t>
                </a:r>
              </a:p>
              <a:p>
                <a:r>
                  <a:rPr lang="en-GB" sz="2000" dirty="0"/>
                  <a:t>		……………………………………………………………….</a:t>
                </a:r>
              </a:p>
              <a:p>
                <a:r>
                  <a:rPr lang="en-GB" sz="2000" dirty="0"/>
                  <a:t>		</a:t>
                </a:r>
                <a:r>
                  <a:rPr lang="en-GB" sz="2000" u="sng" dirty="0"/>
                  <a:t>    2</a:t>
                </a:r>
                <a:r>
                  <a:rPr lang="en-GB" sz="2000" b="1" u="sng" baseline="30000" dirty="0"/>
                  <a:t>3</a:t>
                </a:r>
                <a:r>
                  <a:rPr lang="en-GB" sz="2000" u="sng" dirty="0"/>
                  <a:t>      –       1</a:t>
                </a:r>
                <a:r>
                  <a:rPr lang="en-GB" sz="2000" i="1" u="sng" baseline="30000" dirty="0"/>
                  <a:t>3</a:t>
                </a:r>
                <a:r>
                  <a:rPr lang="en-GB" sz="2000" i="1" u="sng" dirty="0"/>
                  <a:t>       </a:t>
                </a:r>
                <a:r>
                  <a:rPr lang="en-GB" sz="2000" u="sng" dirty="0"/>
                  <a:t>=       3.1</a:t>
                </a:r>
                <a:r>
                  <a:rPr lang="en-GB" sz="2000" i="1" u="sng" baseline="30000" dirty="0"/>
                  <a:t>2</a:t>
                </a:r>
                <a:r>
                  <a:rPr lang="en-GB" sz="2000" u="sng" dirty="0"/>
                  <a:t>     +    3.1</a:t>
                </a:r>
                <a:r>
                  <a:rPr lang="en-GB" sz="2000" i="1" u="sng" dirty="0"/>
                  <a:t>      </a:t>
                </a:r>
                <a:r>
                  <a:rPr lang="en-GB" sz="2000" u="sng" dirty="0"/>
                  <a:t>+ 1</a:t>
                </a:r>
              </a:p>
              <a:p>
                <a:r>
                  <a:rPr lang="en-GB" sz="2000" dirty="0"/>
                  <a:t>		</a:t>
                </a:r>
                <a:r>
                  <a:rPr lang="en-GB" sz="2000" b="1" dirty="0"/>
                  <a:t>(</a:t>
                </a:r>
                <a:r>
                  <a:rPr lang="en-GB" sz="2000" b="1" i="1" dirty="0"/>
                  <a:t>n</a:t>
                </a:r>
                <a:r>
                  <a:rPr lang="en-GB" sz="2000" b="1" dirty="0"/>
                  <a:t> + 1)</a:t>
                </a:r>
                <a:r>
                  <a:rPr lang="en-GB" sz="2000" b="1" baseline="30000" dirty="0"/>
                  <a:t>3</a:t>
                </a:r>
                <a:r>
                  <a:rPr lang="en-GB" sz="2000" b="1" dirty="0"/>
                  <a:t> –       1        =        </a:t>
                </a:r>
                <a:r>
                  <a:rPr lang="en-GB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n-GB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r>
                  <a:rPr lang="en-GB" sz="2000" b="1" i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GB" sz="20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GB" sz="2000" b="1" i="1" dirty="0"/>
                  <a:t>     </a:t>
                </a:r>
                <a:r>
                  <a:rPr lang="en-GB" sz="2000" b="1" dirty="0"/>
                  <a:t>+    3</a:t>
                </a:r>
                <a:r>
                  <a:rPr lang="en-GB" sz="2000" b="1" i="1" dirty="0"/>
                  <a:t>S</a:t>
                </a:r>
                <a:r>
                  <a:rPr lang="en-GB" sz="2000" b="1" i="1" baseline="-25000" dirty="0"/>
                  <a:t>1</a:t>
                </a:r>
                <a:r>
                  <a:rPr lang="en-GB" sz="2000" b="1" i="1" dirty="0"/>
                  <a:t>     </a:t>
                </a:r>
                <a:r>
                  <a:rPr lang="en-GB" sz="2000" b="1" dirty="0"/>
                  <a:t>+ </a:t>
                </a:r>
                <a:r>
                  <a:rPr lang="en-GB" sz="2000" b="1" i="1" dirty="0"/>
                  <a:t>n</a:t>
                </a:r>
                <a:r>
                  <a:rPr lang="en-GB" sz="2400" baseline="30000" dirty="0"/>
                  <a:t>		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DAB073B-82A1-47E3-816B-CD9F959BE0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435" y="728871"/>
                <a:ext cx="10243930" cy="5925661"/>
              </a:xfrm>
              <a:prstGeom prst="rect">
                <a:avLst/>
              </a:prstGeom>
              <a:blipFill>
                <a:blip r:embed="rId2"/>
                <a:stretch>
                  <a:fillRect l="-952" b="-13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69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total of all the entries in the 4×4 multiplication table. </a:t>
            </a:r>
          </a:p>
          <a:p>
            <a:endParaRPr lang="en-GB" sz="2400" dirty="0"/>
          </a:p>
          <a:p>
            <a:r>
              <a:rPr lang="en-GB" sz="2400" dirty="0"/>
              <a:t>      				1    2    3    4</a:t>
            </a:r>
          </a:p>
          <a:p>
            <a:r>
              <a:rPr lang="en-GB" sz="2400" dirty="0"/>
              <a:t>				2    4    6    8</a:t>
            </a:r>
          </a:p>
          <a:p>
            <a:r>
              <a:rPr lang="en-GB" sz="2400" dirty="0"/>
              <a:t>				3    6    9  12</a:t>
            </a:r>
          </a:p>
          <a:p>
            <a:r>
              <a:rPr lang="en-GB" sz="2400" dirty="0"/>
              <a:t>				4    8   12 16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8095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total of the entries in the 4×4 multiplication table.       	1    2    3    4</a:t>
            </a:r>
          </a:p>
          <a:p>
            <a:r>
              <a:rPr lang="en-GB" sz="2400" dirty="0"/>
              <a:t>									2    4    6    8</a:t>
            </a:r>
          </a:p>
          <a:p>
            <a:r>
              <a:rPr lang="en-GB" sz="2400" dirty="0"/>
              <a:t>									3    6    9  12</a:t>
            </a:r>
          </a:p>
          <a:p>
            <a:r>
              <a:rPr lang="en-GB" sz="2400" dirty="0"/>
              <a:t>									4    8   12 16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Why 100?</a:t>
            </a:r>
          </a:p>
          <a:p>
            <a:endParaRPr lang="en-GB" sz="2400" dirty="0"/>
          </a:p>
          <a:p>
            <a:r>
              <a:rPr lang="en-GB" sz="2400" dirty="0"/>
              <a:t>     Is Mathematics about mere </a:t>
            </a:r>
            <a:r>
              <a:rPr lang="en-GB" sz="2400" i="1" dirty="0"/>
              <a:t>answers</a:t>
            </a:r>
            <a:r>
              <a:rPr lang="en-GB" sz="2400" dirty="0"/>
              <a:t>?</a:t>
            </a:r>
          </a:p>
          <a:p>
            <a:r>
              <a:rPr lang="en-GB" sz="2400" dirty="0"/>
              <a:t>						Or </a:t>
            </a:r>
            <a:r>
              <a:rPr lang="en-GB" sz="2400" b="1" dirty="0"/>
              <a:t>structured </a:t>
            </a:r>
            <a:r>
              <a:rPr lang="en-GB" sz="2400" b="1" i="1" dirty="0"/>
              <a:t>answers</a:t>
            </a:r>
            <a:r>
              <a:rPr lang="en-GB" sz="2400" dirty="0"/>
              <a:t>?</a:t>
            </a:r>
          </a:p>
          <a:p>
            <a:r>
              <a:rPr lang="en-GB" sz="2400" dirty="0"/>
              <a:t>		100</a:t>
            </a:r>
          </a:p>
          <a:p>
            <a:r>
              <a:rPr lang="en-GB" sz="2400" dirty="0"/>
              <a:t>						Or …..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Intelligent guesswork/conjecture depends on </a:t>
            </a:r>
          </a:p>
          <a:p>
            <a:pPr marL="914400" lvl="1" indent="-457200">
              <a:buAutoNum type="alphaLcParenBoth"/>
            </a:pPr>
            <a:r>
              <a:rPr lang="en-GB" sz="2400" dirty="0"/>
              <a:t>fluency (speed and accuracy – so the brain can focus on </a:t>
            </a:r>
            <a:r>
              <a:rPr lang="en-GB" sz="2400" i="1" dirty="0"/>
              <a:t>thinking</a:t>
            </a:r>
            <a:r>
              <a:rPr lang="en-GB" sz="2400" dirty="0"/>
              <a:t>) </a:t>
            </a:r>
          </a:p>
          <a:p>
            <a:pPr marL="914400" lvl="1" indent="-457200">
              <a:buAutoNum type="alphaLcParenBoth"/>
            </a:pPr>
            <a:r>
              <a:rPr lang="en-GB" sz="2400" dirty="0"/>
              <a:t>juggling with, and choosing from, a repertoire of known facts.</a:t>
            </a:r>
          </a:p>
        </p:txBody>
      </p:sp>
    </p:spTree>
    <p:extLst>
      <p:ext uri="{BB962C8B-B14F-4D97-AF65-F5344CB8AC3E}">
        <p14:creationId xmlns:p14="http://schemas.microsoft.com/office/powerpoint/2010/main" val="139194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total of the entries in the 4×4 multiplication table.       	1    2    3    4</a:t>
            </a:r>
          </a:p>
          <a:p>
            <a:r>
              <a:rPr lang="en-GB" sz="2400" dirty="0"/>
              <a:t>									2    4    6    8</a:t>
            </a:r>
          </a:p>
          <a:p>
            <a:r>
              <a:rPr lang="en-GB" sz="2400" dirty="0"/>
              <a:t>									3    6    9  12</a:t>
            </a:r>
          </a:p>
          <a:p>
            <a:r>
              <a:rPr lang="en-GB" sz="2400" dirty="0"/>
              <a:t>									4    8   12 16</a:t>
            </a:r>
          </a:p>
          <a:p>
            <a:endParaRPr lang="en-GB" sz="2400" dirty="0"/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100 = 99 + 1?</a:t>
            </a:r>
          </a:p>
          <a:p>
            <a:r>
              <a:rPr lang="en-GB" sz="2400" dirty="0"/>
              <a:t>     100 = 5 × 20?</a:t>
            </a:r>
          </a:p>
          <a:p>
            <a:r>
              <a:rPr lang="en-GB" sz="2400" dirty="0"/>
              <a:t>     100 = 4 × 25?</a:t>
            </a:r>
          </a:p>
          <a:p>
            <a:r>
              <a:rPr lang="en-GB" sz="2400" dirty="0"/>
              <a:t>     100 = 10</a:t>
            </a:r>
            <a:r>
              <a:rPr lang="en-GB" sz="2400" baseline="30000" dirty="0"/>
              <a:t>2</a:t>
            </a:r>
            <a:r>
              <a:rPr lang="en-GB" sz="2400" dirty="0"/>
              <a:t>?</a:t>
            </a:r>
          </a:p>
          <a:p>
            <a:r>
              <a:rPr lang="en-GB" sz="2400" dirty="0"/>
              <a:t>     100 = …?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6536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total of the entries in the 4×4 multiplication table.       	1    2    3    4</a:t>
            </a:r>
          </a:p>
          <a:p>
            <a:r>
              <a:rPr lang="en-GB" sz="2400" dirty="0"/>
              <a:t>									2    4    6    8</a:t>
            </a:r>
          </a:p>
          <a:p>
            <a:r>
              <a:rPr lang="en-GB" sz="2400" dirty="0"/>
              <a:t>									3    6    9  12</a:t>
            </a:r>
          </a:p>
          <a:p>
            <a:r>
              <a:rPr lang="en-GB" sz="2400" dirty="0"/>
              <a:t>									4    8   12 16</a:t>
            </a:r>
          </a:p>
          <a:p>
            <a:endParaRPr lang="en-GB" sz="2400" dirty="0"/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100 = 10</a:t>
            </a:r>
            <a:r>
              <a:rPr lang="en-GB" sz="2400" baseline="30000" dirty="0"/>
              <a:t>2</a:t>
            </a:r>
            <a:r>
              <a:rPr lang="en-GB" sz="2400" dirty="0"/>
              <a:t>?</a:t>
            </a:r>
          </a:p>
          <a:p>
            <a:r>
              <a:rPr lang="en-GB" sz="2400" dirty="0"/>
              <a:t>     Why  10?  …</a:t>
            </a:r>
          </a:p>
          <a:p>
            <a:r>
              <a:rPr lang="en-GB" sz="2400" dirty="0"/>
              <a:t>		… Where can I see “10”?  </a:t>
            </a:r>
          </a:p>
          <a:p>
            <a:r>
              <a:rPr lang="en-GB" sz="2400" dirty="0"/>
              <a:t>		… And is it really “10”?  Or …?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1084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total of the entries in the 4×4 multiplication table.       	1    2    3    4</a:t>
            </a:r>
          </a:p>
          <a:p>
            <a:r>
              <a:rPr lang="en-GB" sz="2400" dirty="0"/>
              <a:t>									2    4    6    8</a:t>
            </a:r>
          </a:p>
          <a:p>
            <a:r>
              <a:rPr lang="en-GB" sz="2400" dirty="0"/>
              <a:t>									3    6    9  12</a:t>
            </a:r>
          </a:p>
          <a:p>
            <a:r>
              <a:rPr lang="en-GB" sz="2400" dirty="0"/>
              <a:t>									4    8   12 16</a:t>
            </a:r>
          </a:p>
          <a:p>
            <a:endParaRPr lang="en-GB" sz="2400" dirty="0"/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100 = 10</a:t>
            </a:r>
            <a:r>
              <a:rPr lang="en-GB" sz="2400" baseline="30000" dirty="0"/>
              <a:t>2</a:t>
            </a:r>
            <a:r>
              <a:rPr lang="en-GB" sz="2400" dirty="0"/>
              <a:t>?</a:t>
            </a:r>
          </a:p>
          <a:p>
            <a:r>
              <a:rPr lang="en-GB" sz="2400" dirty="0"/>
              <a:t>     Why  10?  …</a:t>
            </a:r>
          </a:p>
          <a:p>
            <a:r>
              <a:rPr lang="en-GB" sz="2400" dirty="0"/>
              <a:t>		… Where can I see “10”?  </a:t>
            </a:r>
          </a:p>
          <a:p>
            <a:r>
              <a:rPr lang="en-GB" sz="2400" dirty="0"/>
              <a:t>		… And is it really “10”?  Or …?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[ASIDE: </a:t>
            </a:r>
            <a:r>
              <a:rPr lang="en-GB" sz="2400" i="1" dirty="0"/>
              <a:t>“1+2+3+4 = 10 demonstrates </a:t>
            </a:r>
          </a:p>
          <a:p>
            <a:pPr algn="ctr"/>
            <a:r>
              <a:rPr lang="en-GB" sz="2400" i="1" dirty="0"/>
              <a:t>how a 10-dim theory </a:t>
            </a:r>
          </a:p>
          <a:p>
            <a:pPr algn="ctr"/>
            <a:r>
              <a:rPr lang="en-GB" sz="2400" i="1" dirty="0"/>
              <a:t>explains the 4 fundamental forces”</a:t>
            </a:r>
            <a:r>
              <a:rPr lang="en-GB" sz="2400" dirty="0"/>
              <a:t>]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4887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sum of entries in the 10×10 multiplication table.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dirty="0"/>
              <a:t>      			1     2     3     4    5     6     7     8     9    10</a:t>
            </a:r>
          </a:p>
          <a:p>
            <a:r>
              <a:rPr lang="en-GB" dirty="0"/>
              <a:t>			2     4     6     8   10   12   14   16   18   20</a:t>
            </a:r>
          </a:p>
          <a:p>
            <a:r>
              <a:rPr lang="en-GB" dirty="0"/>
              <a:t>			3     6     9   12   15   18   21   24   27   30</a:t>
            </a:r>
          </a:p>
          <a:p>
            <a:r>
              <a:rPr lang="en-GB" dirty="0"/>
              <a:t>			4     8   12   16   20   24   28   32   36   40</a:t>
            </a:r>
          </a:p>
          <a:p>
            <a:r>
              <a:rPr lang="en-GB" dirty="0"/>
              <a:t>			5   10   15   20   25   30   35   40   45   50</a:t>
            </a:r>
          </a:p>
          <a:p>
            <a:r>
              <a:rPr lang="en-GB" dirty="0"/>
              <a:t>			6   12   18   24   30   36   42   48   54   60</a:t>
            </a:r>
          </a:p>
          <a:p>
            <a:r>
              <a:rPr lang="en-GB" dirty="0"/>
              <a:t>			7   14   21   28   35   42   49   56   63   70</a:t>
            </a:r>
          </a:p>
          <a:p>
            <a:r>
              <a:rPr lang="en-GB" dirty="0"/>
              <a:t>			8   16   24   32   40   48   56   64   72   80</a:t>
            </a:r>
          </a:p>
          <a:p>
            <a:r>
              <a:rPr lang="en-GB" dirty="0"/>
              <a:t>			9   18   27   36   45   54   63   72   81   90</a:t>
            </a:r>
          </a:p>
          <a:p>
            <a:r>
              <a:rPr lang="en-GB" dirty="0"/>
              <a:t>		                10  20   30   40   50   60   70   80   90  100 	</a:t>
            </a:r>
          </a:p>
          <a:p>
            <a:endParaRPr lang="en-GB" dirty="0"/>
          </a:p>
          <a:p>
            <a:r>
              <a:rPr lang="en-GB" dirty="0"/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 1  + 2 + 3 + ……………….. + 10  =  </a:t>
            </a:r>
            <a:r>
              <a:rPr lang="en-GB" sz="2400" i="1" dirty="0"/>
              <a:t>S</a:t>
            </a:r>
          </a:p>
          <a:p>
            <a:r>
              <a:rPr lang="en-GB" sz="2400" i="1" dirty="0"/>
              <a:t>    </a:t>
            </a:r>
            <a:r>
              <a:rPr lang="en-GB" sz="2400" u="sng" dirty="0"/>
              <a:t>10 + 9 + 8 + ……………….. +  1   =  </a:t>
            </a:r>
            <a:r>
              <a:rPr lang="en-GB" sz="2400" i="1" u="sng" dirty="0"/>
              <a:t>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58452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0359E-7CD1-4D31-80AB-FCE2C8C26316}"/>
              </a:ext>
            </a:extLst>
          </p:cNvPr>
          <p:cNvSpPr txBox="1"/>
          <p:nvPr/>
        </p:nvSpPr>
        <p:spPr>
          <a:xfrm>
            <a:off x="1245704" y="834887"/>
            <a:ext cx="98861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 the sum of entries in the </a:t>
            </a:r>
            <a:r>
              <a:rPr lang="en-GB" sz="2400" i="1" dirty="0" err="1"/>
              <a:t>n</a:t>
            </a:r>
            <a:r>
              <a:rPr lang="en-GB" sz="2400" dirty="0" err="1"/>
              <a:t>×</a:t>
            </a:r>
            <a:r>
              <a:rPr lang="en-GB" sz="2400" i="1" dirty="0" err="1"/>
              <a:t>n</a:t>
            </a:r>
            <a:r>
              <a:rPr lang="en-GB" sz="2400" dirty="0"/>
              <a:t> multiplication table.</a:t>
            </a:r>
          </a:p>
          <a:p>
            <a:r>
              <a:rPr lang="en-GB" sz="2400" dirty="0"/>
              <a:t> </a:t>
            </a:r>
          </a:p>
          <a:p>
            <a:r>
              <a:rPr lang="en-GB" dirty="0"/>
              <a:t>      			</a:t>
            </a:r>
            <a:r>
              <a:rPr lang="en-GB" sz="2000" dirty="0"/>
              <a:t>1     2     3     ………………………………….     </a:t>
            </a:r>
            <a:r>
              <a:rPr lang="en-GB" sz="2000" i="1" dirty="0"/>
              <a:t>n</a:t>
            </a:r>
            <a:endParaRPr lang="en-GB" sz="2000" dirty="0"/>
          </a:p>
          <a:p>
            <a:r>
              <a:rPr lang="en-GB" sz="2000" dirty="0"/>
              <a:t>			2     4     6     ………………………………….    2</a:t>
            </a:r>
            <a:r>
              <a:rPr lang="en-GB" sz="2000" i="1" dirty="0"/>
              <a:t>n</a:t>
            </a:r>
          </a:p>
          <a:p>
            <a:r>
              <a:rPr lang="en-GB" sz="2000" dirty="0"/>
              <a:t>			3     6     9     ………………………………….    3</a:t>
            </a:r>
            <a:r>
              <a:rPr lang="en-GB" sz="2000" i="1" dirty="0"/>
              <a:t>n</a:t>
            </a:r>
          </a:p>
          <a:p>
            <a:r>
              <a:rPr lang="en-GB" sz="2000" i="1" dirty="0"/>
              <a:t>			…………………………………………………………….</a:t>
            </a:r>
          </a:p>
          <a:p>
            <a:r>
              <a:rPr lang="en-GB" sz="2000" i="1" dirty="0"/>
              <a:t>			…………………………………………………………….</a:t>
            </a:r>
            <a:endParaRPr lang="en-GB" sz="2000" dirty="0"/>
          </a:p>
          <a:p>
            <a:r>
              <a:rPr lang="en-GB" sz="2000" dirty="0"/>
              <a:t>			</a:t>
            </a:r>
            <a:r>
              <a:rPr lang="en-GB" sz="2000" i="1" dirty="0"/>
              <a:t>n    </a:t>
            </a:r>
            <a:r>
              <a:rPr lang="en-GB" sz="2000" dirty="0"/>
              <a:t>2</a:t>
            </a:r>
            <a:r>
              <a:rPr lang="en-GB" sz="2000" i="1" dirty="0"/>
              <a:t>n </a:t>
            </a:r>
            <a:r>
              <a:rPr lang="en-GB" sz="2000" dirty="0"/>
              <a:t>  3</a:t>
            </a:r>
            <a:r>
              <a:rPr lang="en-GB" sz="2000" i="1" dirty="0"/>
              <a:t>n</a:t>
            </a:r>
            <a:r>
              <a:rPr lang="en-GB" sz="2000" dirty="0"/>
              <a:t>    …………………………………..   </a:t>
            </a:r>
            <a:r>
              <a:rPr lang="en-GB" sz="2000" i="1" dirty="0"/>
              <a:t>n</a:t>
            </a:r>
            <a:r>
              <a:rPr lang="en-GB" sz="2000" i="1" baseline="30000" dirty="0"/>
              <a:t>2</a:t>
            </a:r>
            <a:endParaRPr lang="en-GB" sz="20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1 +     2      +     3       + ……………….. + (</a:t>
            </a:r>
            <a:r>
              <a:rPr lang="en-GB" sz="2400" i="1" dirty="0"/>
              <a:t>n </a:t>
            </a:r>
            <a:r>
              <a:rPr lang="en-GB" sz="2400" dirty="0"/>
              <a:t>– 1) + </a:t>
            </a:r>
            <a:r>
              <a:rPr lang="en-GB" sz="2400" i="1" dirty="0"/>
              <a:t>n</a:t>
            </a:r>
            <a:r>
              <a:rPr lang="en-GB" sz="2400" dirty="0"/>
              <a:t>  =  </a:t>
            </a:r>
            <a:r>
              <a:rPr lang="en-GB" sz="2400" i="1" dirty="0"/>
              <a:t>S</a:t>
            </a:r>
          </a:p>
          <a:p>
            <a:r>
              <a:rPr lang="en-GB" sz="2400" i="1" dirty="0"/>
              <a:t>    </a:t>
            </a:r>
            <a:r>
              <a:rPr lang="en-GB" sz="2400" i="1" u="sng" dirty="0"/>
              <a:t>n</a:t>
            </a:r>
            <a:r>
              <a:rPr lang="en-GB" sz="2400" u="sng" dirty="0"/>
              <a:t> + (</a:t>
            </a:r>
            <a:r>
              <a:rPr lang="en-GB" sz="2400" i="1" u="sng" dirty="0"/>
              <a:t>n </a:t>
            </a:r>
            <a:r>
              <a:rPr lang="en-GB" sz="2400" u="sng" dirty="0"/>
              <a:t>– 1) + (</a:t>
            </a:r>
            <a:r>
              <a:rPr lang="en-GB" sz="2400" i="1" u="sng" dirty="0"/>
              <a:t>n </a:t>
            </a:r>
            <a:r>
              <a:rPr lang="en-GB" sz="2400" u="sng" dirty="0"/>
              <a:t>– 2)  + ……………….. +     2      + 1   =  </a:t>
            </a:r>
            <a:r>
              <a:rPr lang="en-GB" sz="2400" i="1" u="sng" dirty="0"/>
              <a:t>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0040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/>
              <p:nvPr/>
            </p:nvSpPr>
            <p:spPr>
              <a:xfrm>
                <a:off x="1245704" y="834887"/>
                <a:ext cx="9886121" cy="5534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			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Find the sum of entries in the </a:t>
                </a:r>
                <a:r>
                  <a:rPr lang="en-GB" sz="2400" i="1" dirty="0" err="1"/>
                  <a:t>n</a:t>
                </a:r>
                <a:r>
                  <a:rPr lang="en-GB" sz="2400" dirty="0" err="1"/>
                  <a:t>×</a:t>
                </a:r>
                <a:r>
                  <a:rPr lang="en-GB" sz="2400" i="1" dirty="0" err="1"/>
                  <a:t>n</a:t>
                </a:r>
                <a:r>
                  <a:rPr lang="en-GB" sz="2400" dirty="0"/>
                  <a:t> multiplication table.</a:t>
                </a:r>
              </a:p>
              <a:p>
                <a:r>
                  <a:rPr lang="en-GB" sz="2400" dirty="0"/>
                  <a:t> </a:t>
                </a:r>
              </a:p>
              <a:p>
                <a:r>
                  <a:rPr lang="en-GB" dirty="0"/>
                  <a:t>      			</a:t>
                </a:r>
                <a:r>
                  <a:rPr lang="en-GB" sz="2000" dirty="0"/>
                  <a:t>1     2     3     ………………………………….     </a:t>
                </a:r>
                <a:r>
                  <a:rPr lang="en-GB" sz="2000" i="1" dirty="0"/>
                  <a:t>n</a:t>
                </a:r>
                <a:endParaRPr lang="en-GB" sz="2000" dirty="0"/>
              </a:p>
              <a:p>
                <a:r>
                  <a:rPr lang="en-GB" sz="2000" dirty="0"/>
                  <a:t>			2     4     6     ………………………………….    2</a:t>
                </a:r>
                <a:r>
                  <a:rPr lang="en-GB" sz="2000" i="1" dirty="0"/>
                  <a:t>n</a:t>
                </a:r>
              </a:p>
              <a:p>
                <a:r>
                  <a:rPr lang="en-GB" sz="2000" dirty="0"/>
                  <a:t>			3     6     9     ………………………………….    3</a:t>
                </a:r>
                <a:r>
                  <a:rPr lang="en-GB" sz="2000" i="1" dirty="0"/>
                  <a:t>n</a:t>
                </a:r>
              </a:p>
              <a:p>
                <a:r>
                  <a:rPr lang="en-GB" sz="2000" i="1" dirty="0"/>
                  <a:t>			…………………………………………………………….</a:t>
                </a:r>
              </a:p>
              <a:p>
                <a:r>
                  <a:rPr lang="en-GB" sz="2000" i="1" dirty="0"/>
                  <a:t>			…………………………………………………………….</a:t>
                </a:r>
                <a:endParaRPr lang="en-GB" sz="2000" dirty="0"/>
              </a:p>
              <a:p>
                <a:r>
                  <a:rPr lang="en-GB" sz="2000" dirty="0"/>
                  <a:t>			</a:t>
                </a:r>
                <a:r>
                  <a:rPr lang="en-GB" sz="2000" i="1" dirty="0"/>
                  <a:t>n    </a:t>
                </a:r>
                <a:r>
                  <a:rPr lang="en-GB" sz="2000" dirty="0"/>
                  <a:t>2</a:t>
                </a:r>
                <a:r>
                  <a:rPr lang="en-GB" sz="2000" i="1" dirty="0"/>
                  <a:t>n </a:t>
                </a:r>
                <a:r>
                  <a:rPr lang="en-GB" sz="2000" dirty="0"/>
                  <a:t>  3</a:t>
                </a:r>
                <a:r>
                  <a:rPr lang="en-GB" sz="2000" i="1" dirty="0"/>
                  <a:t>n</a:t>
                </a:r>
                <a:r>
                  <a:rPr lang="en-GB" sz="2000" dirty="0"/>
                  <a:t>    …………………………………..   </a:t>
                </a:r>
                <a:r>
                  <a:rPr lang="en-GB" sz="2000" i="1" dirty="0"/>
                  <a:t>n</a:t>
                </a:r>
                <a:r>
                  <a:rPr lang="en-GB" sz="2000" i="1" baseline="30000" dirty="0"/>
                  <a:t>2</a:t>
                </a:r>
                <a:endParaRPr lang="en-GB" sz="2000" dirty="0"/>
              </a:p>
              <a:p>
                <a:endParaRPr lang="en-GB" dirty="0"/>
              </a:p>
              <a:p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1 +     2      +     3       + ……………….. + (</a:t>
                </a:r>
                <a:r>
                  <a:rPr lang="en-GB" sz="2400" i="1" dirty="0"/>
                  <a:t>n </a:t>
                </a:r>
                <a:r>
                  <a:rPr lang="en-GB" sz="2400" dirty="0"/>
                  <a:t>– 1) + </a:t>
                </a:r>
                <a:r>
                  <a:rPr lang="en-GB" sz="2400" i="1" dirty="0"/>
                  <a:t>n</a:t>
                </a:r>
                <a:r>
                  <a:rPr lang="en-GB" sz="2400" dirty="0"/>
                  <a:t>  =  </a:t>
                </a:r>
                <a:r>
                  <a:rPr lang="en-GB" sz="2400" i="1" dirty="0"/>
                  <a:t>S</a:t>
                </a:r>
              </a:p>
              <a:p>
                <a:r>
                  <a:rPr lang="en-GB" sz="2400" i="1" dirty="0"/>
                  <a:t>    </a:t>
                </a:r>
                <a:r>
                  <a:rPr lang="en-GB" sz="2400" i="1" u="sng" dirty="0"/>
                  <a:t>n</a:t>
                </a:r>
                <a:r>
                  <a:rPr lang="en-GB" sz="2400" u="sng" dirty="0"/>
                  <a:t> + (</a:t>
                </a:r>
                <a:r>
                  <a:rPr lang="en-GB" sz="2400" i="1" u="sng" dirty="0"/>
                  <a:t>n </a:t>
                </a:r>
                <a:r>
                  <a:rPr lang="en-GB" sz="2400" u="sng" dirty="0"/>
                  <a:t>– 1) + (</a:t>
                </a:r>
                <a:r>
                  <a:rPr lang="en-GB" sz="2400" i="1" u="sng" dirty="0"/>
                  <a:t>n </a:t>
                </a:r>
                <a:r>
                  <a:rPr lang="en-GB" sz="2400" u="sng" dirty="0"/>
                  <a:t>– 2)  + ……………….. +     2      + 1   =  </a:t>
                </a:r>
                <a:r>
                  <a:rPr lang="en-GB" sz="2400" i="1" u="sng" dirty="0"/>
                  <a:t>S</a:t>
                </a:r>
                <a:endParaRPr lang="en-GB" sz="2400" dirty="0"/>
              </a:p>
              <a:p>
                <a:endParaRPr lang="en-GB" sz="2400" i="1" u="sng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1" dirty="0"/>
                  <a:t>Total = </a:t>
                </a:r>
                <a:r>
                  <a:rPr lang="en-GB" sz="2400" dirty="0"/>
                  <a:t>(1 + 2 + 3 + ………. + </a:t>
                </a:r>
                <a:r>
                  <a:rPr lang="en-GB" sz="2400" i="1" dirty="0"/>
                  <a:t>n</a:t>
                </a:r>
                <a:r>
                  <a:rPr lang="en-GB" sz="2400" dirty="0"/>
                  <a:t>)</a:t>
                </a:r>
                <a:r>
                  <a:rPr lang="en-GB" sz="2400" baseline="30000" dirty="0"/>
                  <a:t>2</a:t>
                </a:r>
                <a:endParaRPr lang="en-GB" sz="2400" b="1" dirty="0"/>
              </a:p>
              <a:p>
                <a:r>
                  <a:rPr lang="en-GB" sz="2400" dirty="0"/>
                  <a:t>               =            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2400" baseline="30000" dirty="0"/>
                  <a:t>2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C0359E-7CD1-4D31-80AB-FCE2C8C26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04" y="834887"/>
                <a:ext cx="9886121" cy="5534400"/>
              </a:xfrm>
              <a:prstGeom prst="rect">
                <a:avLst/>
              </a:prstGeom>
              <a:blipFill>
                <a:blip r:embed="rId2"/>
                <a:stretch>
                  <a:fillRect l="-801" b="-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72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295</Words>
  <Application>Microsoft Office PowerPoint</Application>
  <PresentationFormat>Widescreen</PresentationFormat>
  <Paragraphs>247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The magic of multiplication tables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magic of multiplication tables</dc:title>
  <dc:creator>Tony Gardiner</dc:creator>
  <cp:lastModifiedBy>Tony Gardiner</cp:lastModifiedBy>
  <cp:revision>20</cp:revision>
  <dcterms:created xsi:type="dcterms:W3CDTF">2018-10-13T07:58:48Z</dcterms:created>
  <dcterms:modified xsi:type="dcterms:W3CDTF">2018-10-14T14:18:41Z</dcterms:modified>
</cp:coreProperties>
</file>