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5" r:id="rId3"/>
    <p:sldId id="301" r:id="rId4"/>
    <p:sldId id="306" r:id="rId5"/>
    <p:sldId id="288" r:id="rId6"/>
    <p:sldId id="285" r:id="rId7"/>
    <p:sldId id="287" r:id="rId8"/>
    <p:sldId id="293" r:id="rId9"/>
    <p:sldId id="295" r:id="rId10"/>
    <p:sldId id="297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A34A"/>
    <a:srgbClr val="990099"/>
    <a:srgbClr val="008000"/>
    <a:srgbClr val="0000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6993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3770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437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833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141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8804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356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725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9468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024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15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90000">
              <a:schemeClr val="bg1"/>
            </a:gs>
            <a:gs pos="10000">
              <a:schemeClr val="bg1"/>
            </a:gs>
            <a:gs pos="100000">
              <a:srgbClr val="FFFF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4C7E-C907-44B0-B346-357F3C5BD7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2AFCB-9B36-49CB-A61B-2DD550B0BE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37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ejandroerickson.com/joomla/flas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38" y="268160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Mathematical Thinking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79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349" y="36391"/>
            <a:ext cx="3331688" cy="994172"/>
          </a:xfrm>
        </p:spPr>
        <p:txBody>
          <a:bodyPr/>
          <a:lstStyle/>
          <a:p>
            <a:r>
              <a:rPr lang="en-US" b="1" u="sng" dirty="0" smtClean="0"/>
              <a:t>Skills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349" y="1466615"/>
            <a:ext cx="1818335" cy="452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Be</a:t>
            </a:r>
            <a:r>
              <a:rPr lang="en-US" b="1" dirty="0" smtClean="0">
                <a:solidFill>
                  <a:srgbClr val="FF0000"/>
                </a:solidFill>
              </a:rPr>
              <a:t> Systematic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3350" y="2240921"/>
            <a:ext cx="1738520" cy="108292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b="1" dirty="0" smtClean="0"/>
              <a:t>Be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Organised</a:t>
            </a:r>
            <a:endParaRPr lang="en-US" sz="2100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36695" y="36391"/>
            <a:ext cx="397042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u="sng" dirty="0">
                <a:solidFill>
                  <a:prstClr val="black"/>
                </a:solidFill>
              </a:rPr>
              <a:t>Processes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36695" y="1259087"/>
            <a:ext cx="4208045" cy="113250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1. </a:t>
            </a:r>
            <a:r>
              <a:rPr lang="en-US" sz="2100" dirty="0" smtClean="0">
                <a:solidFill>
                  <a:prstClr val="black"/>
                </a:solidFill>
              </a:rPr>
              <a:t>Simplify</a:t>
            </a: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36695" y="2264269"/>
            <a:ext cx="4208045" cy="49989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2. </a:t>
            </a:r>
            <a:r>
              <a:rPr lang="en-US" sz="2100" dirty="0" smtClean="0">
                <a:solidFill>
                  <a:prstClr val="black"/>
                </a:solidFill>
              </a:rPr>
              <a:t>Record</a:t>
            </a:r>
            <a:endParaRPr lang="en-US" sz="2100" dirty="0">
              <a:solidFill>
                <a:prstClr val="black"/>
              </a:solidFill>
            </a:endParaRPr>
          </a:p>
          <a:p>
            <a:pPr marL="685800" lvl="2" indent="0">
              <a:buNone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36695" y="3366427"/>
            <a:ext cx="4208045" cy="49989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3. </a:t>
            </a:r>
            <a:r>
              <a:rPr lang="en-US" sz="2100" dirty="0" smtClean="0">
                <a:solidFill>
                  <a:prstClr val="black"/>
                </a:solidFill>
              </a:rPr>
              <a:t>Patterns</a:t>
            </a:r>
            <a:endParaRPr lang="en-US" sz="2100" dirty="0">
              <a:solidFill>
                <a:prstClr val="black"/>
              </a:solidFill>
            </a:endParaRPr>
          </a:p>
          <a:p>
            <a:pPr marL="685800" lvl="2" indent="0">
              <a:buNone/>
            </a:pPr>
            <a:endParaRPr lang="en-US" sz="1500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457701" y="528829"/>
            <a:ext cx="18047" cy="5977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581105" y="1262131"/>
            <a:ext cx="610390" cy="323549"/>
            <a:chOff x="6516710" y="1262131"/>
            <a:chExt cx="610390" cy="323549"/>
          </a:xfrm>
        </p:grpSpPr>
        <p:sp>
          <p:nvSpPr>
            <p:cNvPr id="9" name="Rectangle 8"/>
            <p:cNvSpPr/>
            <p:nvPr/>
          </p:nvSpPr>
          <p:spPr>
            <a:xfrm>
              <a:off x="6516710" y="1262131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21905" y="1263708"/>
              <a:ext cx="305195" cy="3219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://thumbs.dreamstime.com/thumblarge_270/121114734723Sv0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826" y="1961220"/>
            <a:ext cx="1222465" cy="8190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31"/>
          <p:cNvGrpSpPr/>
          <p:nvPr/>
        </p:nvGrpSpPr>
        <p:grpSpPr>
          <a:xfrm>
            <a:off x="6245280" y="3098201"/>
            <a:ext cx="1515723" cy="1314264"/>
            <a:chOff x="6245280" y="3368660"/>
            <a:chExt cx="1515723" cy="1314264"/>
          </a:xfrm>
        </p:grpSpPr>
        <p:sp>
          <p:nvSpPr>
            <p:cNvPr id="16" name="Rectangle 15"/>
            <p:cNvSpPr/>
            <p:nvPr/>
          </p:nvSpPr>
          <p:spPr>
            <a:xfrm>
              <a:off x="6864441" y="4020870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69636" y="4022447"/>
              <a:ext cx="305195" cy="3219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64441" y="4359375"/>
              <a:ext cx="305195" cy="3219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9636" y="4360952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59246" y="3698898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594" y="3682365"/>
              <a:ext cx="305195" cy="3219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53399" y="4016926"/>
              <a:ext cx="305195" cy="3219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66278" y="4338898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69636" y="3682365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45280" y="4020870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455808" y="4037403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65626" y="3368660"/>
              <a:ext cx="305195" cy="32197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381387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38"/>
            <a:ext cx="8229600" cy="1143000"/>
          </a:xfrm>
        </p:spPr>
        <p:txBody>
          <a:bodyPr/>
          <a:lstStyle/>
          <a:p>
            <a:r>
              <a:rPr lang="en-GB" dirty="0" smtClean="0"/>
              <a:t>The story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46100" y="1021023"/>
            <a:ext cx="6103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Flavius Josephus was a Jewish man who live about 2000 years ago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6100" y="2148365"/>
            <a:ext cx="61033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One day his home town of </a:t>
            </a:r>
            <a:r>
              <a:rPr lang="en-GB" dirty="0" err="1" smtClean="0">
                <a:latin typeface="Comic Sans MS" pitchFamily="66" charset="0"/>
              </a:rPr>
              <a:t>Yodfat</a:t>
            </a:r>
            <a:r>
              <a:rPr lang="en-GB" dirty="0" smtClean="0">
                <a:latin typeface="Comic Sans MS" pitchFamily="66" charset="0"/>
              </a:rPr>
              <a:t> was under attack from the Roman army.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Josephus led his army in a brutal, bloody battle, however he was clearly outnumbered and knew defeat was inevitable.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100" y="4227685"/>
            <a:ext cx="6103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He tried escaping, but the Romans had blocked all exits. Josephus and his men knew the Romans wouldn’t accept their surrender, and there was only one thing left to do.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099" y="5657671"/>
            <a:ext cx="8245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They would have to kill themselves.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But they couldn’t face killing themselves, so they decide to do it together.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52928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66976" y="1824178"/>
            <a:ext cx="3805939" cy="3254372"/>
            <a:chOff x="2925061" y="1529295"/>
            <a:chExt cx="2612139" cy="2356379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715933" y="1742548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 dirty="0">
                  <a:latin typeface="Arial" pitchFamily="34" charset="0"/>
                  <a:ea typeface="PMingLiU" pitchFamily="18" charset="-120"/>
                </a:rPr>
                <a:t>1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105400" y="2246314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2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5105400" y="2817814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3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4673600" y="3405191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4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4004561" y="3453874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5</a:t>
              </a: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3343989" y="3192994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6</a:t>
              </a: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925061" y="2601914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7</a:t>
              </a: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128089" y="1958448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8</a:t>
              </a:r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3615257" y="1632480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latin typeface="Arial" pitchFamily="34" charset="0"/>
                  <a:ea typeface="PMingLiU" pitchFamily="18" charset="-120"/>
                </a:rPr>
                <a:t>9</a:t>
              </a: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4209315" y="1529295"/>
              <a:ext cx="431800" cy="4318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en-US" altLang="zh-TW" sz="1800">
                  <a:ea typeface="新細明體" charset="-120"/>
                </a:rPr>
                <a:t>10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6100" y="230179"/>
            <a:ext cx="6103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Josephus and his men stood in a circle and decided they would take it in turns to pick up the sword and kill the person next to them</a:t>
            </a:r>
          </a:p>
        </p:txBody>
      </p:sp>
      <p:sp>
        <p:nvSpPr>
          <p:cNvPr id="18" name="Multiply 17"/>
          <p:cNvSpPr/>
          <p:nvPr/>
        </p:nvSpPr>
        <p:spPr>
          <a:xfrm>
            <a:off x="3814231" y="2876398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3176312" y="4476912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1247820" y="4183848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938400" y="2420533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021377" y="1552019"/>
            <a:ext cx="345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1</a:t>
            </a:r>
            <a:r>
              <a:rPr lang="en-GB" baseline="30000" dirty="0" smtClean="0">
                <a:latin typeface="Comic Sans MS" pitchFamily="66" charset="0"/>
              </a:rPr>
              <a:t>st</a:t>
            </a:r>
            <a:r>
              <a:rPr lang="en-GB" dirty="0" smtClean="0">
                <a:latin typeface="Comic Sans MS" pitchFamily="66" charset="0"/>
              </a:rPr>
              <a:t> soldier picked up the sword and killed the 2</a:t>
            </a:r>
            <a:r>
              <a:rPr lang="en-GB" baseline="30000" dirty="0" smtClean="0">
                <a:latin typeface="Comic Sans MS" pitchFamily="66" charset="0"/>
              </a:rPr>
              <a:t>nd</a:t>
            </a:r>
            <a:r>
              <a:rPr lang="en-GB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1377" y="2674135"/>
            <a:ext cx="345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3</a:t>
            </a:r>
            <a:r>
              <a:rPr lang="en-GB" baseline="30000" dirty="0" smtClean="0">
                <a:latin typeface="Comic Sans MS" pitchFamily="66" charset="0"/>
              </a:rPr>
              <a:t>rd</a:t>
            </a:r>
            <a:r>
              <a:rPr lang="en-GB" dirty="0" smtClean="0">
                <a:latin typeface="Comic Sans MS" pitchFamily="66" charset="0"/>
              </a:rPr>
              <a:t> then picked up the sword and killed the 4</a:t>
            </a:r>
            <a:r>
              <a:rPr lang="en-GB" baseline="30000" dirty="0" smtClean="0">
                <a:latin typeface="Comic Sans MS" pitchFamily="66" charset="0"/>
              </a:rPr>
              <a:t>th</a:t>
            </a:r>
            <a:r>
              <a:rPr lang="en-GB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1377" y="3844751"/>
            <a:ext cx="345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5</a:t>
            </a:r>
            <a:r>
              <a:rPr lang="en-GB" baseline="30000" dirty="0" smtClean="0">
                <a:latin typeface="Comic Sans MS" pitchFamily="66" charset="0"/>
              </a:rPr>
              <a:t>th</a:t>
            </a:r>
            <a:r>
              <a:rPr lang="en-GB" dirty="0" smtClean="0">
                <a:latin typeface="Comic Sans MS" pitchFamily="66" charset="0"/>
              </a:rPr>
              <a:t> then picked up the sword and killed the 6</a:t>
            </a:r>
            <a:r>
              <a:rPr lang="en-GB" baseline="30000" dirty="0" smtClean="0">
                <a:latin typeface="Comic Sans MS" pitchFamily="66" charset="0"/>
              </a:rPr>
              <a:t>th</a:t>
            </a:r>
            <a:r>
              <a:rPr lang="en-GB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21377" y="4843817"/>
            <a:ext cx="345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And so on until there was only one man left. Flavius Josephus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21377" y="5758217"/>
            <a:ext cx="345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Where was he standing?</a:t>
            </a:r>
          </a:p>
        </p:txBody>
      </p:sp>
      <p:sp>
        <p:nvSpPr>
          <p:cNvPr id="27" name="Multiply 26"/>
          <p:cNvSpPr/>
          <p:nvPr/>
        </p:nvSpPr>
        <p:spPr>
          <a:xfrm>
            <a:off x="2524857" y="1886130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Multiply 27"/>
          <p:cNvSpPr/>
          <p:nvPr/>
        </p:nvSpPr>
        <p:spPr>
          <a:xfrm>
            <a:off x="3814231" y="3649447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Multiply 28"/>
          <p:cNvSpPr/>
          <p:nvPr/>
        </p:nvSpPr>
        <p:spPr>
          <a:xfrm>
            <a:off x="637433" y="3343911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Multiply 29"/>
          <p:cNvSpPr/>
          <p:nvPr/>
        </p:nvSpPr>
        <p:spPr>
          <a:xfrm>
            <a:off x="3246769" y="2180652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Multiply 30"/>
          <p:cNvSpPr/>
          <p:nvPr/>
        </p:nvSpPr>
        <p:spPr>
          <a:xfrm>
            <a:off x="1643062" y="2028638"/>
            <a:ext cx="488225" cy="472449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http://static4.wikia.nocookie.net/__cb20130105173711/runescape/images/c/cb/Steel_sword_det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550" y="1823248"/>
            <a:ext cx="588281" cy="5909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Oval 32"/>
          <p:cNvSpPr/>
          <p:nvPr/>
        </p:nvSpPr>
        <p:spPr>
          <a:xfrm>
            <a:off x="2131287" y="4491082"/>
            <a:ext cx="638377" cy="58746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Edwardian Script ITC" panose="030303020407070D0804" pitchFamily="66" charset="0"/>
              </a:rPr>
              <a:t>F.J</a:t>
            </a:r>
            <a:endParaRPr lang="en-GB" sz="1600" b="1" dirty="0">
              <a:solidFill>
                <a:schemeClr val="tx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71262" y="5166982"/>
            <a:ext cx="36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76646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01945 0.151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75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0.15115 L 0.05834 0.227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0.22708 L -0.05468 0.385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60" y="791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68 0.38564 L -0.12517 0.336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17 0.33681 L -0.26024 0.327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53" y="-46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24 0.32754 L -0.29288 0.18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-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88 0.1824 L -0.29652 0.0856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83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53 0.08565 L -0.23177 -0.0039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77 -0.00394 L -0.12153 0.0016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278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53 0.00162 L -0.00018 0.0023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32 L 0.01753 0.2696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1335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3 0.26967 L -0.12969 0.3381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18 0.3368 L -0.32605 0.2152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-608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605 0.21528 L -0.22986 -0.006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77 -0.00394 L -0.04653 0.0409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2245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53 0.04097 L -0.12518 0.3416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18 0.3368 L -0.21771 0.0252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15579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716463" y="15487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 dirty="0">
                <a:latin typeface="Arial" pitchFamily="34" charset="0"/>
                <a:ea typeface="PMingLiU" pitchFamily="18" charset="-120"/>
              </a:rPr>
              <a:t>1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76838" y="15487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2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608638" y="162975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3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6021388" y="178374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4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426200" y="19805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5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804025" y="2206017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6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7145338" y="248382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7</a:t>
            </a: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7453313" y="27918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8</a:t>
            </a: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7596188" y="320455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9</a:t>
            </a: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7740650" y="36173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10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7759700" y="405862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11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7667625" y="44824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12</a:t>
            </a: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7451725" y="4860317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13</a:t>
            </a: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7164388" y="518257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14</a:t>
            </a: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6804025" y="543657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15</a:t>
            </a: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6426200" y="565247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16</a:t>
            </a: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6011863" y="579694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17</a:t>
            </a: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5580063" y="586837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18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5148263" y="59414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19</a:t>
            </a: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4716463" y="601284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20</a:t>
            </a: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4284663" y="601284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21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3852863" y="601284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22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3419475" y="59414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23</a:t>
            </a:r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2987675" y="586837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24</a:t>
            </a: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2565400" y="57255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25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2195513" y="55096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26</a:t>
            </a:r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1836738" y="524925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27</a:t>
            </a: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1476375" y="500477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28</a:t>
            </a:r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1270000" y="4625367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29</a:t>
            </a:r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1116013" y="4212617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30</a:t>
            </a:r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981075" y="379034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31</a:t>
            </a: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1042988" y="3349017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32</a:t>
            </a:r>
          </a:p>
        </p:txBody>
      </p:sp>
      <p:sp>
        <p:nvSpPr>
          <p:cNvPr id="36" name="Oval 37"/>
          <p:cNvSpPr>
            <a:spLocks noChangeArrowheads="1"/>
          </p:cNvSpPr>
          <p:nvPr/>
        </p:nvSpPr>
        <p:spPr bwMode="auto">
          <a:xfrm>
            <a:off x="1258888" y="29696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33</a:t>
            </a:r>
          </a:p>
        </p:txBody>
      </p:sp>
      <p:sp>
        <p:nvSpPr>
          <p:cNvPr id="37" name="Oval 38"/>
          <p:cNvSpPr>
            <a:spLocks noChangeArrowheads="1"/>
          </p:cNvSpPr>
          <p:nvPr/>
        </p:nvSpPr>
        <p:spPr bwMode="auto">
          <a:xfrm>
            <a:off x="1547813" y="26282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34</a:t>
            </a:r>
          </a:p>
        </p:txBody>
      </p:sp>
      <p:sp>
        <p:nvSpPr>
          <p:cNvPr id="38" name="Oval 39"/>
          <p:cNvSpPr>
            <a:spLocks noChangeArrowheads="1"/>
          </p:cNvSpPr>
          <p:nvPr/>
        </p:nvSpPr>
        <p:spPr bwMode="auto">
          <a:xfrm>
            <a:off x="1835150" y="2296504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35</a:t>
            </a:r>
          </a:p>
        </p:txBody>
      </p:sp>
      <p:sp>
        <p:nvSpPr>
          <p:cNvPr id="39" name="Oval 40"/>
          <p:cNvSpPr>
            <a:spLocks noChangeArrowheads="1"/>
          </p:cNvSpPr>
          <p:nvPr/>
        </p:nvSpPr>
        <p:spPr bwMode="auto">
          <a:xfrm>
            <a:off x="2195513" y="205202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36</a:t>
            </a:r>
          </a:p>
        </p:txBody>
      </p:sp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2574925" y="183612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37</a:t>
            </a:r>
          </a:p>
        </p:txBody>
      </p:sp>
      <p:sp>
        <p:nvSpPr>
          <p:cNvPr id="41" name="Oval 42"/>
          <p:cNvSpPr>
            <a:spLocks noChangeArrowheads="1"/>
          </p:cNvSpPr>
          <p:nvPr/>
        </p:nvSpPr>
        <p:spPr bwMode="auto">
          <a:xfrm>
            <a:off x="2987675" y="1691667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38</a:t>
            </a:r>
          </a:p>
        </p:txBody>
      </p:sp>
      <p:sp>
        <p:nvSpPr>
          <p:cNvPr id="42" name="Oval 43"/>
          <p:cNvSpPr>
            <a:spLocks noChangeArrowheads="1"/>
          </p:cNvSpPr>
          <p:nvPr/>
        </p:nvSpPr>
        <p:spPr bwMode="auto">
          <a:xfrm>
            <a:off x="3419475" y="1620229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39</a:t>
            </a:r>
          </a:p>
        </p:txBody>
      </p:sp>
      <p:sp>
        <p:nvSpPr>
          <p:cNvPr id="43" name="Oval 44"/>
          <p:cNvSpPr>
            <a:spLocks noChangeArrowheads="1"/>
          </p:cNvSpPr>
          <p:nvPr/>
        </p:nvSpPr>
        <p:spPr bwMode="auto">
          <a:xfrm>
            <a:off x="3851275" y="15487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40</a:t>
            </a:r>
          </a:p>
        </p:txBody>
      </p: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4284663" y="1548792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41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6100" y="250556"/>
            <a:ext cx="6103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In fact Flavius Josephus had 40 other soldiers with him, but he still knew the correct place to stand.</a:t>
            </a:r>
          </a:p>
        </p:txBody>
      </p:sp>
      <p:pic>
        <p:nvPicPr>
          <p:cNvPr id="4098" name="Picture 2" descr="http://static4.wikia.nocookie.net/__cb20130105173711/runescape/images/c/cb/Steel_sword_det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911108"/>
            <a:ext cx="715455" cy="7186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2811992" y="3458464"/>
            <a:ext cx="3589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How could he know? </a:t>
            </a: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Is there a pattern for any number of people?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7724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716463" y="15573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1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176838" y="15573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2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608638" y="163830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3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6021388" y="179228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4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426200" y="19891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5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804025" y="2214563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6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7145338" y="249237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7</a:t>
            </a: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7453313" y="28003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8</a:t>
            </a: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7596188" y="321310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9</a:t>
            </a: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7740650" y="36258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10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7759700" y="406717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11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7667625" y="44910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12</a:t>
            </a: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7451725" y="4868863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13</a:t>
            </a: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7164388" y="519112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14</a:t>
            </a: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6804025" y="544512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15</a:t>
            </a: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6426200" y="566102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16</a:t>
            </a: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6011863" y="580548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17</a:t>
            </a: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5580063" y="587692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18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5148263" y="59499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19</a:t>
            </a: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4716463" y="602138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20</a:t>
            </a: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4284663" y="602138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21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3852863" y="602138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22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3419475" y="59499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23</a:t>
            </a:r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2987675" y="587692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24</a:t>
            </a: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2565400" y="57340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25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2195513" y="55181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26</a:t>
            </a:r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1836738" y="525780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27</a:t>
            </a: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1476375" y="501332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28</a:t>
            </a:r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1270000" y="4633913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29</a:t>
            </a:r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1116013" y="4221163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30</a:t>
            </a:r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981075" y="379888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31</a:t>
            </a: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1042988" y="3357563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32</a:t>
            </a:r>
          </a:p>
        </p:txBody>
      </p:sp>
      <p:sp>
        <p:nvSpPr>
          <p:cNvPr id="36" name="Oval 37"/>
          <p:cNvSpPr>
            <a:spLocks noChangeArrowheads="1"/>
          </p:cNvSpPr>
          <p:nvPr/>
        </p:nvSpPr>
        <p:spPr bwMode="auto">
          <a:xfrm>
            <a:off x="1258888" y="29781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33</a:t>
            </a:r>
          </a:p>
        </p:txBody>
      </p:sp>
      <p:sp>
        <p:nvSpPr>
          <p:cNvPr id="37" name="Oval 38"/>
          <p:cNvSpPr>
            <a:spLocks noChangeArrowheads="1"/>
          </p:cNvSpPr>
          <p:nvPr/>
        </p:nvSpPr>
        <p:spPr bwMode="auto">
          <a:xfrm>
            <a:off x="1547813" y="26368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34</a:t>
            </a:r>
          </a:p>
        </p:txBody>
      </p:sp>
      <p:sp>
        <p:nvSpPr>
          <p:cNvPr id="38" name="Oval 39"/>
          <p:cNvSpPr>
            <a:spLocks noChangeArrowheads="1"/>
          </p:cNvSpPr>
          <p:nvPr/>
        </p:nvSpPr>
        <p:spPr bwMode="auto">
          <a:xfrm>
            <a:off x="1835150" y="2305050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35</a:t>
            </a:r>
          </a:p>
        </p:txBody>
      </p:sp>
      <p:sp>
        <p:nvSpPr>
          <p:cNvPr id="39" name="Oval 40"/>
          <p:cNvSpPr>
            <a:spLocks noChangeArrowheads="1"/>
          </p:cNvSpPr>
          <p:nvPr/>
        </p:nvSpPr>
        <p:spPr bwMode="auto">
          <a:xfrm>
            <a:off x="2195513" y="206057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36</a:t>
            </a:r>
          </a:p>
        </p:txBody>
      </p:sp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2574925" y="184467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37</a:t>
            </a:r>
          </a:p>
        </p:txBody>
      </p:sp>
      <p:sp>
        <p:nvSpPr>
          <p:cNvPr id="41" name="Oval 42"/>
          <p:cNvSpPr>
            <a:spLocks noChangeArrowheads="1"/>
          </p:cNvSpPr>
          <p:nvPr/>
        </p:nvSpPr>
        <p:spPr bwMode="auto">
          <a:xfrm>
            <a:off x="2987675" y="1700213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38</a:t>
            </a:r>
          </a:p>
        </p:txBody>
      </p:sp>
      <p:sp>
        <p:nvSpPr>
          <p:cNvPr id="42" name="Oval 43"/>
          <p:cNvSpPr>
            <a:spLocks noChangeArrowheads="1"/>
          </p:cNvSpPr>
          <p:nvPr/>
        </p:nvSpPr>
        <p:spPr bwMode="auto">
          <a:xfrm>
            <a:off x="3419475" y="1628775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39</a:t>
            </a:r>
          </a:p>
        </p:txBody>
      </p:sp>
      <p:sp>
        <p:nvSpPr>
          <p:cNvPr id="43" name="Oval 44"/>
          <p:cNvSpPr>
            <a:spLocks noChangeArrowheads="1"/>
          </p:cNvSpPr>
          <p:nvPr/>
        </p:nvSpPr>
        <p:spPr bwMode="auto">
          <a:xfrm>
            <a:off x="3851275" y="15573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40</a:t>
            </a:r>
          </a:p>
        </p:txBody>
      </p: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4284663" y="1557338"/>
            <a:ext cx="43180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zh-TW" sz="1800">
                <a:ea typeface="新細明體" charset="-120"/>
              </a:rPr>
              <a:t>41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66950" y="2859726"/>
            <a:ext cx="4752975" cy="18774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Comic Sans MS" pitchFamily="66" charset="0"/>
              </a:rPr>
              <a:t>Remember what we talked about before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Are you being systematic? </a:t>
            </a: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Have you organised your results?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itchFamily="66" charset="0"/>
              </a:rPr>
              <a:t>Have you </a:t>
            </a:r>
            <a:r>
              <a:rPr lang="en-GB" sz="1600" b="1" dirty="0" smtClean="0">
                <a:solidFill>
                  <a:srgbClr val="FF0000"/>
                </a:solidFill>
                <a:latin typeface="Comic Sans MS" pitchFamily="66" charset="0"/>
              </a:rPr>
              <a:t>made and tested predictions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6100" y="250556"/>
            <a:ext cx="6103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In fact Flavius Josephus had 40 other soldiers with him, but he still knew the correct place to stand.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1423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38"/>
            <a:ext cx="8229600" cy="1143000"/>
          </a:xfrm>
        </p:spPr>
        <p:txBody>
          <a:bodyPr/>
          <a:lstStyle/>
          <a:p>
            <a:r>
              <a:rPr lang="en-GB" dirty="0" smtClean="0"/>
              <a:t>What have you noticed?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5819333"/>
              </p:ext>
            </p:extLst>
          </p:nvPr>
        </p:nvGraphicFramePr>
        <p:xfrm>
          <a:off x="2519265" y="1137478"/>
          <a:ext cx="422365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29"/>
                <a:gridCol w="211182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Number of people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Safe Position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61387" y="198204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4121" y="198204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2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1387" y="243295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14121" y="243295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1387" y="289656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4121" y="289656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61387" y="337551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14121" y="337551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1387" y="381372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4121" y="381372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61387" y="42646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14121" y="42646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61387" y="4727359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14121" y="4727359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61387" y="5191874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4121" y="5191874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61387" y="56298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14121" y="56298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1387" y="6103968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14121" y="6103968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15166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38"/>
            <a:ext cx="8229600" cy="1143000"/>
          </a:xfrm>
        </p:spPr>
        <p:txBody>
          <a:bodyPr/>
          <a:lstStyle/>
          <a:p>
            <a:r>
              <a:rPr lang="en-GB" dirty="0" smtClean="0"/>
              <a:t>What have you noticed?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1258811"/>
              </p:ext>
            </p:extLst>
          </p:nvPr>
        </p:nvGraphicFramePr>
        <p:xfrm>
          <a:off x="2519265" y="1137478"/>
          <a:ext cx="422365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29"/>
                <a:gridCol w="211182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Number of people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Safe Position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61387" y="198204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4121" y="198204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2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1387" y="243295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14121" y="243295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1387" y="289656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4121" y="2896563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61387" y="337551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14121" y="337551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1387" y="381372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4121" y="381372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61387" y="42646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14121" y="42646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61387" y="4727359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14121" y="4727359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61387" y="5191874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14121" y="5191874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61387" y="56298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14121" y="5629835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1387" y="6103968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14121" y="6103968"/>
            <a:ext cx="145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1943" y="2432953"/>
            <a:ext cx="4238171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583543" y="3375515"/>
            <a:ext cx="4238171" cy="12892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2583542" y="5214848"/>
            <a:ext cx="4238171" cy="12892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30019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7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Powers of 2 ‘reset’ – (the first person is safe)</a:t>
            </a:r>
            <a:br>
              <a:rPr lang="en-GB" dirty="0" smtClean="0"/>
            </a:br>
            <a:r>
              <a:rPr lang="en-GB" dirty="0" smtClean="0"/>
              <a:t>(2, 4, 8, 16, 32 etc…)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count up in odd numbers until you reach the next reset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http://alejandroerickson.com/joomla/flash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002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9"/>
  <p:tag name="ISPRING_RESOURCE_PATHS_HASH_2" val="9c27a785903f823aca124b6c2349f581ca074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441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Mathematical Thinking</vt:lpstr>
      <vt:lpstr>Skills</vt:lpstr>
      <vt:lpstr>The story</vt:lpstr>
      <vt:lpstr>Slide 4</vt:lpstr>
      <vt:lpstr>Slide 5</vt:lpstr>
      <vt:lpstr>Slide 6</vt:lpstr>
      <vt:lpstr>What have you noticed?</vt:lpstr>
      <vt:lpstr>What have you noticed?</vt:lpstr>
      <vt:lpstr>The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Windows User</cp:lastModifiedBy>
  <cp:revision>151</cp:revision>
  <cp:lastPrinted>2014-08-21T07:33:49Z</cp:lastPrinted>
  <dcterms:created xsi:type="dcterms:W3CDTF">2006-08-16T00:00:00Z</dcterms:created>
  <dcterms:modified xsi:type="dcterms:W3CDTF">2016-10-20T14:54:50Z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02F7D837-1C3A-4C21-8D14-619A316036AA</vt:lpwstr>
  </property>
  <property fmtid="{D5CDD505-2E9C-101B-9397-08002B2CF9AE}" pid="3" name="ArticulatePath">
    <vt:lpwstr>30)_Pick's_Theorem</vt:lpwstr>
  </property>
</Properties>
</file>